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99" r:id="rId3"/>
    <p:sldId id="1745" r:id="rId4"/>
    <p:sldId id="1697" r:id="rId5"/>
    <p:sldId id="1735" r:id="rId6"/>
    <p:sldId id="1696" r:id="rId7"/>
    <p:sldId id="1670" r:id="rId8"/>
    <p:sldId id="1671" r:id="rId9"/>
    <p:sldId id="1672" r:id="rId10"/>
    <p:sldId id="1673" r:id="rId11"/>
    <p:sldId id="1674" r:id="rId12"/>
    <p:sldId id="1675" r:id="rId13"/>
    <p:sldId id="1676" r:id="rId14"/>
    <p:sldId id="1677" r:id="rId15"/>
    <p:sldId id="1678" r:id="rId16"/>
    <p:sldId id="1683" r:id="rId17"/>
    <p:sldId id="1736" r:id="rId18"/>
    <p:sldId id="1742" r:id="rId19"/>
    <p:sldId id="312" r:id="rId20"/>
    <p:sldId id="1737" r:id="rId21"/>
    <p:sldId id="323" r:id="rId22"/>
    <p:sldId id="1690" r:id="rId23"/>
    <p:sldId id="1691" r:id="rId24"/>
    <p:sldId id="1748" r:id="rId25"/>
    <p:sldId id="1738" r:id="rId26"/>
    <p:sldId id="1747" r:id="rId27"/>
    <p:sldId id="1739" r:id="rId28"/>
    <p:sldId id="339" r:id="rId29"/>
    <p:sldId id="1749" r:id="rId30"/>
    <p:sldId id="1750" r:id="rId31"/>
    <p:sldId id="1740" r:id="rId32"/>
    <p:sldId id="343" r:id="rId33"/>
    <p:sldId id="1741" r:id="rId34"/>
    <p:sldId id="1743" r:id="rId35"/>
    <p:sldId id="1751" r:id="rId36"/>
    <p:sldId id="174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47"/>
    <p:restoredTop sz="90204"/>
  </p:normalViewPr>
  <p:slideViewPr>
    <p:cSldViewPr snapToGrid="0" snapToObjects="1">
      <p:cViewPr varScale="1">
        <p:scale>
          <a:sx n="109" d="100"/>
          <a:sy n="109"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gmarchetti/Library/Mobile%20Documents/com~apple~CloudDocs/dev/dnn-workshop/day1/graphs%20for%20part%2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ReLU</c:v>
                </c:pt>
              </c:strCache>
            </c:strRef>
          </c:tx>
          <c:spPr>
            <a:ln w="28575" cap="rnd">
              <a:solidFill>
                <a:schemeClr val="accent1"/>
              </a:solidFill>
              <a:round/>
            </a:ln>
            <a:effectLst/>
          </c:spPr>
          <c:marker>
            <c:symbol val="none"/>
          </c:marker>
          <c:cat>
            <c:numRef>
              <c:f>Sheet1!$A$2:$A$17</c:f>
              <c:numCache>
                <c:formatCode>General</c:formatCode>
                <c:ptCount val="16"/>
                <c:pt idx="0">
                  <c:v>-5</c:v>
                </c:pt>
                <c:pt idx="1">
                  <c:v>-4</c:v>
                </c:pt>
                <c:pt idx="2">
                  <c:v>-3</c:v>
                </c:pt>
                <c:pt idx="3">
                  <c:v>-2</c:v>
                </c:pt>
                <c:pt idx="4">
                  <c:v>-1</c:v>
                </c:pt>
                <c:pt idx="5">
                  <c:v>0</c:v>
                </c:pt>
                <c:pt idx="6">
                  <c:v>1</c:v>
                </c:pt>
                <c:pt idx="7">
                  <c:v>2</c:v>
                </c:pt>
                <c:pt idx="8">
                  <c:v>3</c:v>
                </c:pt>
                <c:pt idx="9">
                  <c:v>4</c:v>
                </c:pt>
                <c:pt idx="10">
                  <c:v>5</c:v>
                </c:pt>
                <c:pt idx="11">
                  <c:v>6</c:v>
                </c:pt>
                <c:pt idx="12">
                  <c:v>8</c:v>
                </c:pt>
                <c:pt idx="13">
                  <c:v>9</c:v>
                </c:pt>
                <c:pt idx="14">
                  <c:v>10</c:v>
                </c:pt>
                <c:pt idx="15">
                  <c:v>11</c:v>
                </c:pt>
              </c:numCache>
            </c:numRef>
          </c:cat>
          <c:val>
            <c:numRef>
              <c:f>Sheet1!$B$2:$B$12</c:f>
              <c:numCache>
                <c:formatCode>General</c:formatCode>
                <c:ptCount val="11"/>
                <c:pt idx="0">
                  <c:v>0</c:v>
                </c:pt>
                <c:pt idx="1">
                  <c:v>0</c:v>
                </c:pt>
                <c:pt idx="2">
                  <c:v>0</c:v>
                </c:pt>
                <c:pt idx="3">
                  <c:v>0</c:v>
                </c:pt>
                <c:pt idx="4">
                  <c:v>0</c:v>
                </c:pt>
                <c:pt idx="5">
                  <c:v>0</c:v>
                </c:pt>
                <c:pt idx="6">
                  <c:v>1</c:v>
                </c:pt>
                <c:pt idx="7">
                  <c:v>2</c:v>
                </c:pt>
                <c:pt idx="8">
                  <c:v>3</c:v>
                </c:pt>
                <c:pt idx="9">
                  <c:v>4</c:v>
                </c:pt>
                <c:pt idx="10">
                  <c:v>5</c:v>
                </c:pt>
              </c:numCache>
            </c:numRef>
          </c:val>
          <c:smooth val="0"/>
          <c:extLst>
            <c:ext xmlns:c16="http://schemas.microsoft.com/office/drawing/2014/chart" uri="{C3380CC4-5D6E-409C-BE32-E72D297353CC}">
              <c16:uniqueId val="{00000000-AE8D-A645-AFBA-B8F2A64469C6}"/>
            </c:ext>
          </c:extLst>
        </c:ser>
        <c:dLbls>
          <c:showLegendKey val="0"/>
          <c:showVal val="0"/>
          <c:showCatName val="0"/>
          <c:showSerName val="0"/>
          <c:showPercent val="0"/>
          <c:showBubbleSize val="0"/>
        </c:dLbls>
        <c:smooth val="0"/>
        <c:axId val="375213599"/>
        <c:axId val="374910271"/>
      </c:lineChart>
      <c:catAx>
        <c:axId val="375213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4910271"/>
        <c:crosses val="autoZero"/>
        <c:auto val="1"/>
        <c:lblAlgn val="ctr"/>
        <c:lblOffset val="100"/>
        <c:noMultiLvlLbl val="0"/>
      </c:catAx>
      <c:valAx>
        <c:axId val="3749102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2135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Sheet1!$D$1</c:f>
              <c:strCache>
                <c:ptCount val="1"/>
                <c:pt idx="0">
                  <c:v>Softmax</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Sheet1!$A$2:$A$17</c:f>
              <c:numCache>
                <c:formatCode>General</c:formatCode>
                <c:ptCount val="16"/>
                <c:pt idx="0">
                  <c:v>-5</c:v>
                </c:pt>
                <c:pt idx="1">
                  <c:v>-4</c:v>
                </c:pt>
                <c:pt idx="2">
                  <c:v>-3</c:v>
                </c:pt>
                <c:pt idx="3">
                  <c:v>-2</c:v>
                </c:pt>
                <c:pt idx="4">
                  <c:v>-1</c:v>
                </c:pt>
                <c:pt idx="5">
                  <c:v>0</c:v>
                </c:pt>
                <c:pt idx="6">
                  <c:v>1</c:v>
                </c:pt>
                <c:pt idx="7">
                  <c:v>2</c:v>
                </c:pt>
                <c:pt idx="8">
                  <c:v>3</c:v>
                </c:pt>
                <c:pt idx="9">
                  <c:v>4</c:v>
                </c:pt>
                <c:pt idx="10">
                  <c:v>5</c:v>
                </c:pt>
                <c:pt idx="11">
                  <c:v>6</c:v>
                </c:pt>
                <c:pt idx="12">
                  <c:v>8</c:v>
                </c:pt>
                <c:pt idx="13">
                  <c:v>9</c:v>
                </c:pt>
                <c:pt idx="14">
                  <c:v>10</c:v>
                </c:pt>
                <c:pt idx="15">
                  <c:v>11</c:v>
                </c:pt>
              </c:numCache>
            </c:numRef>
          </c:xVal>
          <c:yVal>
            <c:numRef>
              <c:f>Sheet1!$D$2:$D$17</c:f>
              <c:numCache>
                <c:formatCode>General</c:formatCode>
                <c:ptCount val="16"/>
                <c:pt idx="0">
                  <c:v>7.196903583335438E-8</c:v>
                </c:pt>
                <c:pt idx="1">
                  <c:v>1.9563212231752505E-7</c:v>
                </c:pt>
                <c:pt idx="2">
                  <c:v>5.3178324315860567E-7</c:v>
                </c:pt>
                <c:pt idx="3">
                  <c:v>1.4455367265570557E-6</c:v>
                </c:pt>
                <c:pt idx="4">
                  <c:v>3.9293762161702165E-6</c:v>
                </c:pt>
                <c:pt idx="5">
                  <c:v>1.0681151965594659E-5</c:v>
                </c:pt>
                <c:pt idx="6">
                  <c:v>2.9034381295085573E-5</c:v>
                </c:pt>
                <c:pt idx="7">
                  <c:v>7.8923631074982327E-5</c:v>
                </c:pt>
                <c:pt idx="8">
                  <c:v>2.1453667218713007E-4</c:v>
                </c:pt>
                <c:pt idx="9">
                  <c:v>5.8317113754435064E-4</c:v>
                </c:pt>
                <c:pt idx="10">
                  <c:v>1.5852235060685989E-3</c:v>
                </c:pt>
                <c:pt idx="11">
                  <c:v>4.30908425059241E-3</c:v>
                </c:pt>
                <c:pt idx="12">
                  <c:v>3.1840065262645857E-2</c:v>
                </c:pt>
                <c:pt idx="13">
                  <c:v>8.6550270820400302E-2</c:v>
                </c:pt>
                <c:pt idx="14">
                  <c:v>0.2352680284193033</c:v>
                </c:pt>
                <c:pt idx="15">
                  <c:v>0.63952480646957832</c:v>
                </c:pt>
              </c:numCache>
            </c:numRef>
          </c:yVal>
          <c:smooth val="0"/>
          <c:extLst>
            <c:ext xmlns:c16="http://schemas.microsoft.com/office/drawing/2014/chart" uri="{C3380CC4-5D6E-409C-BE32-E72D297353CC}">
              <c16:uniqueId val="{00000000-6BEF-1040-9507-650CD7C70D79}"/>
            </c:ext>
          </c:extLst>
        </c:ser>
        <c:dLbls>
          <c:showLegendKey val="0"/>
          <c:showVal val="0"/>
          <c:showCatName val="0"/>
          <c:showSerName val="0"/>
          <c:showPercent val="0"/>
          <c:showBubbleSize val="0"/>
        </c:dLbls>
        <c:axId val="2080405632"/>
        <c:axId val="2080407328"/>
      </c:scatterChart>
      <c:valAx>
        <c:axId val="20804056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0407328"/>
        <c:crosses val="autoZero"/>
        <c:crossBetween val="midCat"/>
      </c:valAx>
      <c:valAx>
        <c:axId val="2080407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04056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2" Type="http://schemas.openxmlformats.org/officeDocument/2006/relationships/hyperlink" Target="https://youtu.be/ARJ8cAGm6JE?t=49" TargetMode="External"/><Relationship Id="rId1" Type="http://schemas.openxmlformats.org/officeDocument/2006/relationships/hyperlink" Target="https://youtu.be/D5VN56jQMWM"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hyperlink" Target="https://youtu.be/cHZl2naX1Xk?t=24" TargetMode="External"/><Relationship Id="rId5" Type="http://schemas.openxmlformats.org/officeDocument/2006/relationships/image" Target="../media/image36.svg"/><Relationship Id="rId4" Type="http://schemas.openxmlformats.org/officeDocument/2006/relationships/image" Target="../media/image35.png"/></Relationships>
</file>

<file path=ppt/diagrams/_rels/drawing1.xml.rels><?xml version="1.0" encoding="UTF-8" standalone="yes"?>
<Relationships xmlns="http://schemas.openxmlformats.org/package/2006/relationships"><Relationship Id="rId2" Type="http://schemas.openxmlformats.org/officeDocument/2006/relationships/hyperlink" Target="https://youtu.be/ARJ8cAGm6JE?t=49" TargetMode="External"/><Relationship Id="rId1" Type="http://schemas.openxmlformats.org/officeDocument/2006/relationships/hyperlink" Target="https://youtu.be/D5VN56jQMWM"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s://youtu.be/cHZl2naX1Xk?t=24" TargetMode="External"/><Relationship Id="rId2" Type="http://schemas.openxmlformats.org/officeDocument/2006/relationships/image" Target="../media/image34.svg"/><Relationship Id="rId1" Type="http://schemas.openxmlformats.org/officeDocument/2006/relationships/image" Target="../media/image33.png"/><Relationship Id="rId5" Type="http://schemas.openxmlformats.org/officeDocument/2006/relationships/image" Target="../media/image36.svg"/><Relationship Id="rId4"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2D628CB0-40DC-42DF-A1EC-3E0DC57757F2}" type="doc">
      <dgm:prSet loTypeId="urn:microsoft.com/office/officeart/2005/8/layout/cycle6" loCatId="cycle" qsTypeId="urn:microsoft.com/office/officeart/2005/8/quickstyle/simple2" qsCatId="simple" csTypeId="urn:microsoft.com/office/officeart/2005/8/colors/colorful5" csCatId="colorful"/>
      <dgm:spPr/>
      <dgm:t>
        <a:bodyPr/>
        <a:lstStyle/>
        <a:p>
          <a:endParaRPr lang="en-US"/>
        </a:p>
      </dgm:t>
    </dgm:pt>
    <dgm:pt modelId="{743D9CAC-A747-46A5-AFA1-E759B56188D7}">
      <dgm:prSet/>
      <dgm:spPr/>
      <dgm:t>
        <a:bodyPr/>
        <a:lstStyle/>
        <a:p>
          <a:r>
            <a:rPr lang="en-US">
              <a:hlinkClick xmlns:r="http://schemas.openxmlformats.org/officeDocument/2006/relationships" r:id="rId1"/>
            </a:rPr>
            <a:t>Google Duplex</a:t>
          </a:r>
          <a:endParaRPr lang="en-US"/>
        </a:p>
      </dgm:t>
    </dgm:pt>
    <dgm:pt modelId="{28242E6A-09AE-409C-B267-3A37A6E50221}" type="parTrans" cxnId="{C5962CAF-0BBC-4252-ACC2-E4996B01E440}">
      <dgm:prSet/>
      <dgm:spPr/>
      <dgm:t>
        <a:bodyPr/>
        <a:lstStyle/>
        <a:p>
          <a:endParaRPr lang="en-US"/>
        </a:p>
      </dgm:t>
    </dgm:pt>
    <dgm:pt modelId="{F55BAB15-F604-4D86-BAC2-BEECDF9036AE}" type="sibTrans" cxnId="{C5962CAF-0BBC-4252-ACC2-E4996B01E440}">
      <dgm:prSet/>
      <dgm:spPr/>
      <dgm:t>
        <a:bodyPr/>
        <a:lstStyle/>
        <a:p>
          <a:endParaRPr lang="en-US"/>
        </a:p>
      </dgm:t>
    </dgm:pt>
    <dgm:pt modelId="{6BA907F0-E5E6-4749-8393-AC4A84C16B23}">
      <dgm:prSet/>
      <dgm:spPr/>
      <dgm:t>
        <a:bodyPr/>
        <a:lstStyle/>
        <a:p>
          <a:r>
            <a:rPr lang="en-US">
              <a:hlinkClick xmlns:r="http://schemas.openxmlformats.org/officeDocument/2006/relationships" r:id="rId2"/>
            </a:rPr>
            <a:t>What next?</a:t>
          </a:r>
          <a:endParaRPr lang="en-US"/>
        </a:p>
      </dgm:t>
    </dgm:pt>
    <dgm:pt modelId="{0739E8B3-F9C3-438B-864B-9F3818809968}" type="parTrans" cxnId="{DB4E47CF-683E-4C06-9D5B-3FE53AE07C1B}">
      <dgm:prSet/>
      <dgm:spPr/>
      <dgm:t>
        <a:bodyPr/>
        <a:lstStyle/>
        <a:p>
          <a:endParaRPr lang="en-US"/>
        </a:p>
      </dgm:t>
    </dgm:pt>
    <dgm:pt modelId="{ED2427D9-3AB4-4276-B4F8-D957AEDF493D}" type="sibTrans" cxnId="{DB4E47CF-683E-4C06-9D5B-3FE53AE07C1B}">
      <dgm:prSet/>
      <dgm:spPr/>
      <dgm:t>
        <a:bodyPr/>
        <a:lstStyle/>
        <a:p>
          <a:endParaRPr lang="en-US"/>
        </a:p>
      </dgm:t>
    </dgm:pt>
    <dgm:pt modelId="{D564AC79-1C83-6545-B304-6241F5C4A5BF}" type="pres">
      <dgm:prSet presAssocID="{2D628CB0-40DC-42DF-A1EC-3E0DC57757F2}" presName="cycle" presStyleCnt="0">
        <dgm:presLayoutVars>
          <dgm:dir/>
          <dgm:resizeHandles val="exact"/>
        </dgm:presLayoutVars>
      </dgm:prSet>
      <dgm:spPr/>
    </dgm:pt>
    <dgm:pt modelId="{2772AEA8-664B-7E49-B817-37CE19712943}" type="pres">
      <dgm:prSet presAssocID="{743D9CAC-A747-46A5-AFA1-E759B56188D7}" presName="node" presStyleLbl="node1" presStyleIdx="0" presStyleCnt="2">
        <dgm:presLayoutVars>
          <dgm:bulletEnabled val="1"/>
        </dgm:presLayoutVars>
      </dgm:prSet>
      <dgm:spPr/>
    </dgm:pt>
    <dgm:pt modelId="{E342B0A9-A918-D446-8093-79888DAEDDCE}" type="pres">
      <dgm:prSet presAssocID="{743D9CAC-A747-46A5-AFA1-E759B56188D7}" presName="spNode" presStyleCnt="0"/>
      <dgm:spPr/>
    </dgm:pt>
    <dgm:pt modelId="{10F23C0A-3FD9-9149-8A69-574C34C69E02}" type="pres">
      <dgm:prSet presAssocID="{F55BAB15-F604-4D86-BAC2-BEECDF9036AE}" presName="sibTrans" presStyleLbl="sibTrans1D1" presStyleIdx="0" presStyleCnt="2"/>
      <dgm:spPr/>
    </dgm:pt>
    <dgm:pt modelId="{E7D694E7-99DD-8545-8837-8F04110A699D}" type="pres">
      <dgm:prSet presAssocID="{6BA907F0-E5E6-4749-8393-AC4A84C16B23}" presName="node" presStyleLbl="node1" presStyleIdx="1" presStyleCnt="2">
        <dgm:presLayoutVars>
          <dgm:bulletEnabled val="1"/>
        </dgm:presLayoutVars>
      </dgm:prSet>
      <dgm:spPr/>
    </dgm:pt>
    <dgm:pt modelId="{E831FCEE-758B-F24B-91C7-F9031BE878FD}" type="pres">
      <dgm:prSet presAssocID="{6BA907F0-E5E6-4749-8393-AC4A84C16B23}" presName="spNode" presStyleCnt="0"/>
      <dgm:spPr/>
    </dgm:pt>
    <dgm:pt modelId="{D00B8433-1B34-2844-B160-F2F7B02BE5E3}" type="pres">
      <dgm:prSet presAssocID="{ED2427D9-3AB4-4276-B4F8-D957AEDF493D}" presName="sibTrans" presStyleLbl="sibTrans1D1" presStyleIdx="1" presStyleCnt="2"/>
      <dgm:spPr/>
    </dgm:pt>
  </dgm:ptLst>
  <dgm:cxnLst>
    <dgm:cxn modelId="{54C0AE11-EE58-3945-9B3F-58E5232579E6}" type="presOf" srcId="{2D628CB0-40DC-42DF-A1EC-3E0DC57757F2}" destId="{D564AC79-1C83-6545-B304-6241F5C4A5BF}" srcOrd="0" destOrd="0" presId="urn:microsoft.com/office/officeart/2005/8/layout/cycle6"/>
    <dgm:cxn modelId="{1A0F048E-ACD4-0543-905C-C0E69EED8D82}" type="presOf" srcId="{ED2427D9-3AB4-4276-B4F8-D957AEDF493D}" destId="{D00B8433-1B34-2844-B160-F2F7B02BE5E3}" srcOrd="0" destOrd="0" presId="urn:microsoft.com/office/officeart/2005/8/layout/cycle6"/>
    <dgm:cxn modelId="{CA681BAF-2183-1D45-B109-616728D0A241}" type="presOf" srcId="{6BA907F0-E5E6-4749-8393-AC4A84C16B23}" destId="{E7D694E7-99DD-8545-8837-8F04110A699D}" srcOrd="0" destOrd="0" presId="urn:microsoft.com/office/officeart/2005/8/layout/cycle6"/>
    <dgm:cxn modelId="{C5962CAF-0BBC-4252-ACC2-E4996B01E440}" srcId="{2D628CB0-40DC-42DF-A1EC-3E0DC57757F2}" destId="{743D9CAC-A747-46A5-AFA1-E759B56188D7}" srcOrd="0" destOrd="0" parTransId="{28242E6A-09AE-409C-B267-3A37A6E50221}" sibTransId="{F55BAB15-F604-4D86-BAC2-BEECDF9036AE}"/>
    <dgm:cxn modelId="{43B299C8-C5C2-CC44-828A-7CDAAA97168D}" type="presOf" srcId="{743D9CAC-A747-46A5-AFA1-E759B56188D7}" destId="{2772AEA8-664B-7E49-B817-37CE19712943}" srcOrd="0" destOrd="0" presId="urn:microsoft.com/office/officeart/2005/8/layout/cycle6"/>
    <dgm:cxn modelId="{DB4E47CF-683E-4C06-9D5B-3FE53AE07C1B}" srcId="{2D628CB0-40DC-42DF-A1EC-3E0DC57757F2}" destId="{6BA907F0-E5E6-4749-8393-AC4A84C16B23}" srcOrd="1" destOrd="0" parTransId="{0739E8B3-F9C3-438B-864B-9F3818809968}" sibTransId="{ED2427D9-3AB4-4276-B4F8-D957AEDF493D}"/>
    <dgm:cxn modelId="{C05B15E0-9DE9-B64F-8B40-C1AFFC751A0F}" type="presOf" srcId="{F55BAB15-F604-4D86-BAC2-BEECDF9036AE}" destId="{10F23C0A-3FD9-9149-8A69-574C34C69E02}" srcOrd="0" destOrd="0" presId="urn:microsoft.com/office/officeart/2005/8/layout/cycle6"/>
    <dgm:cxn modelId="{699C6C49-7BD5-A24F-85B9-EF351DFE7718}" type="presParOf" srcId="{D564AC79-1C83-6545-B304-6241F5C4A5BF}" destId="{2772AEA8-664B-7E49-B817-37CE19712943}" srcOrd="0" destOrd="0" presId="urn:microsoft.com/office/officeart/2005/8/layout/cycle6"/>
    <dgm:cxn modelId="{0CC89F7F-B4D5-8044-89E4-D0069894AB3D}" type="presParOf" srcId="{D564AC79-1C83-6545-B304-6241F5C4A5BF}" destId="{E342B0A9-A918-D446-8093-79888DAEDDCE}" srcOrd="1" destOrd="0" presId="urn:microsoft.com/office/officeart/2005/8/layout/cycle6"/>
    <dgm:cxn modelId="{AF507EBB-55DB-B24F-A5E9-BC760196FEA8}" type="presParOf" srcId="{D564AC79-1C83-6545-B304-6241F5C4A5BF}" destId="{10F23C0A-3FD9-9149-8A69-574C34C69E02}" srcOrd="2" destOrd="0" presId="urn:microsoft.com/office/officeart/2005/8/layout/cycle6"/>
    <dgm:cxn modelId="{CF2CF90C-A943-2B49-A087-7DBDF37C0AE8}" type="presParOf" srcId="{D564AC79-1C83-6545-B304-6241F5C4A5BF}" destId="{E7D694E7-99DD-8545-8837-8F04110A699D}" srcOrd="3" destOrd="0" presId="urn:microsoft.com/office/officeart/2005/8/layout/cycle6"/>
    <dgm:cxn modelId="{3B449C84-759F-5B4A-86BE-B140F3432FBC}" type="presParOf" srcId="{D564AC79-1C83-6545-B304-6241F5C4A5BF}" destId="{E831FCEE-758B-F24B-91C7-F9031BE878FD}" srcOrd="4" destOrd="0" presId="urn:microsoft.com/office/officeart/2005/8/layout/cycle6"/>
    <dgm:cxn modelId="{D0280F6B-CBA2-E04B-BC63-A06E20C4CD26}" type="presParOf" srcId="{D564AC79-1C83-6545-B304-6241F5C4A5BF}" destId="{D00B8433-1B34-2844-B160-F2F7B02BE5E3}" srcOrd="5"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C13894-8BC3-4434-A165-82145D200DA3}" type="doc">
      <dgm:prSet loTypeId="urn:microsoft.com/office/officeart/2018/5/layout/IconLeafLabelList" loCatId="icon" qsTypeId="urn:microsoft.com/office/officeart/2005/8/quickstyle/simple4" qsCatId="simple" csTypeId="urn:microsoft.com/office/officeart/2018/5/colors/Iconchunking_coloredtext_accent0_3" csCatId="mainScheme" phldr="1"/>
      <dgm:spPr/>
      <dgm:t>
        <a:bodyPr/>
        <a:lstStyle/>
        <a:p>
          <a:endParaRPr lang="en-US"/>
        </a:p>
      </dgm:t>
    </dgm:pt>
    <dgm:pt modelId="{9FAF50C3-D525-43F3-A334-62E445D4A016}">
      <dgm:prSet/>
      <dgm:spPr/>
      <dgm:t>
        <a:bodyPr/>
        <a:lstStyle/>
        <a:p>
          <a:pPr>
            <a:defRPr cap="all"/>
          </a:pPr>
          <a:r>
            <a:rPr lang="en-US">
              <a:hlinkClick xmlns:r="http://schemas.openxmlformats.org/officeDocument/2006/relationships" r:id="rId1"/>
            </a:rPr>
            <a:t>Now you know…</a:t>
          </a:r>
          <a:endParaRPr lang="en-US"/>
        </a:p>
      </dgm:t>
    </dgm:pt>
    <dgm:pt modelId="{BE560A3E-9A84-4E37-A641-6A380B2026E6}" type="parTrans" cxnId="{CD572D75-BB8E-4B9F-87AB-C0C4EEEEA63D}">
      <dgm:prSet/>
      <dgm:spPr/>
      <dgm:t>
        <a:bodyPr/>
        <a:lstStyle/>
        <a:p>
          <a:endParaRPr lang="en-US"/>
        </a:p>
      </dgm:t>
    </dgm:pt>
    <dgm:pt modelId="{D30244DE-7547-40AB-A0D9-83BED444748D}" type="sibTrans" cxnId="{CD572D75-BB8E-4B9F-87AB-C0C4EEEEA63D}">
      <dgm:prSet/>
      <dgm:spPr/>
      <dgm:t>
        <a:bodyPr/>
        <a:lstStyle/>
        <a:p>
          <a:endParaRPr lang="en-US"/>
        </a:p>
      </dgm:t>
    </dgm:pt>
    <dgm:pt modelId="{774C1732-D4F3-4246-A3B0-48A3D4DECCA0}">
      <dgm:prSet/>
      <dgm:spPr/>
      <dgm:t>
        <a:bodyPr/>
        <a:lstStyle/>
        <a:p>
          <a:pPr>
            <a:defRPr cap="all"/>
          </a:pPr>
          <a:r>
            <a:rPr lang="en-US"/>
            <a:t>Lab 1 Time! Practice your keyboard skills! </a:t>
          </a:r>
        </a:p>
      </dgm:t>
    </dgm:pt>
    <dgm:pt modelId="{56CB0B4D-16E2-4DB8-9BF5-4798132B4470}" type="parTrans" cxnId="{759B480A-C2F2-41F9-AE45-2749423361B2}">
      <dgm:prSet/>
      <dgm:spPr/>
      <dgm:t>
        <a:bodyPr/>
        <a:lstStyle/>
        <a:p>
          <a:endParaRPr lang="en-US"/>
        </a:p>
      </dgm:t>
    </dgm:pt>
    <dgm:pt modelId="{656920BF-2E91-4D76-BD03-CE8F79CB7132}" type="sibTrans" cxnId="{759B480A-C2F2-41F9-AE45-2749423361B2}">
      <dgm:prSet/>
      <dgm:spPr/>
      <dgm:t>
        <a:bodyPr/>
        <a:lstStyle/>
        <a:p>
          <a:endParaRPr lang="en-US"/>
        </a:p>
      </dgm:t>
    </dgm:pt>
    <dgm:pt modelId="{40CA7CD9-4539-4F9C-BF93-C5556334C542}" type="pres">
      <dgm:prSet presAssocID="{F9C13894-8BC3-4434-A165-82145D200DA3}" presName="root" presStyleCnt="0">
        <dgm:presLayoutVars>
          <dgm:dir/>
          <dgm:resizeHandles val="exact"/>
        </dgm:presLayoutVars>
      </dgm:prSet>
      <dgm:spPr/>
    </dgm:pt>
    <dgm:pt modelId="{160667E9-A58D-443F-84CF-F1E4DBDF97A8}" type="pres">
      <dgm:prSet presAssocID="{9FAF50C3-D525-43F3-A334-62E445D4A016}" presName="compNode" presStyleCnt="0"/>
      <dgm:spPr/>
    </dgm:pt>
    <dgm:pt modelId="{6E2DFF5B-817D-4471-BDCC-8B545C93B789}" type="pres">
      <dgm:prSet presAssocID="{9FAF50C3-D525-43F3-A334-62E445D4A016}" presName="iconBgRect" presStyleLbl="bgShp" presStyleIdx="0" presStyleCnt="2"/>
      <dgm:spPr>
        <a:prstGeom prst="round2DiagRect">
          <a:avLst>
            <a:gd name="adj1" fmla="val 29727"/>
            <a:gd name="adj2" fmla="val 0"/>
          </a:avLst>
        </a:prstGeom>
      </dgm:spPr>
    </dgm:pt>
    <dgm:pt modelId="{40BA6D1F-D980-4323-B768-AE3CCC44D588}" type="pres">
      <dgm:prSet presAssocID="{9FAF50C3-D525-43F3-A334-62E445D4A016}"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Head with Gears"/>
        </a:ext>
      </dgm:extLst>
    </dgm:pt>
    <dgm:pt modelId="{2BF958D7-4DFB-455A-9662-9873D46978D0}" type="pres">
      <dgm:prSet presAssocID="{9FAF50C3-D525-43F3-A334-62E445D4A016}" presName="spaceRect" presStyleCnt="0"/>
      <dgm:spPr/>
    </dgm:pt>
    <dgm:pt modelId="{32D11FB4-DC81-4FC1-B3F3-2F161949100C}" type="pres">
      <dgm:prSet presAssocID="{9FAF50C3-D525-43F3-A334-62E445D4A016}" presName="textRect" presStyleLbl="revTx" presStyleIdx="0" presStyleCnt="2">
        <dgm:presLayoutVars>
          <dgm:chMax val="1"/>
          <dgm:chPref val="1"/>
        </dgm:presLayoutVars>
      </dgm:prSet>
      <dgm:spPr/>
    </dgm:pt>
    <dgm:pt modelId="{E242E406-F6DC-4F47-A457-BE8D054181D2}" type="pres">
      <dgm:prSet presAssocID="{D30244DE-7547-40AB-A0D9-83BED444748D}" presName="sibTrans" presStyleCnt="0"/>
      <dgm:spPr/>
    </dgm:pt>
    <dgm:pt modelId="{5B2AE06A-7261-4DC5-8BA9-CE1124F237BE}" type="pres">
      <dgm:prSet presAssocID="{774C1732-D4F3-4246-A3B0-48A3D4DECCA0}" presName="compNode" presStyleCnt="0"/>
      <dgm:spPr/>
    </dgm:pt>
    <dgm:pt modelId="{CE2A3492-7CF5-4C2D-8FAC-B525C06F09CA}" type="pres">
      <dgm:prSet presAssocID="{774C1732-D4F3-4246-A3B0-48A3D4DECCA0}" presName="iconBgRect" presStyleLbl="bgShp" presStyleIdx="1" presStyleCnt="2"/>
      <dgm:spPr>
        <a:prstGeom prst="round2DiagRect">
          <a:avLst>
            <a:gd name="adj1" fmla="val 29727"/>
            <a:gd name="adj2" fmla="val 0"/>
          </a:avLst>
        </a:prstGeom>
      </dgm:spPr>
    </dgm:pt>
    <dgm:pt modelId="{E0599268-3C83-436A-ACF1-F7AC99C5CDA6}" type="pres">
      <dgm:prSet presAssocID="{774C1732-D4F3-4246-A3B0-48A3D4DECCA0}"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Pencil"/>
        </a:ext>
      </dgm:extLst>
    </dgm:pt>
    <dgm:pt modelId="{D1FD5C14-420C-4004-8D19-DE641FFF702F}" type="pres">
      <dgm:prSet presAssocID="{774C1732-D4F3-4246-A3B0-48A3D4DECCA0}" presName="spaceRect" presStyleCnt="0"/>
      <dgm:spPr/>
    </dgm:pt>
    <dgm:pt modelId="{21462D55-DB8F-4FCE-AA90-47A4D5633694}" type="pres">
      <dgm:prSet presAssocID="{774C1732-D4F3-4246-A3B0-48A3D4DECCA0}" presName="textRect" presStyleLbl="revTx" presStyleIdx="1" presStyleCnt="2">
        <dgm:presLayoutVars>
          <dgm:chMax val="1"/>
          <dgm:chPref val="1"/>
        </dgm:presLayoutVars>
      </dgm:prSet>
      <dgm:spPr/>
    </dgm:pt>
  </dgm:ptLst>
  <dgm:cxnLst>
    <dgm:cxn modelId="{759B480A-C2F2-41F9-AE45-2749423361B2}" srcId="{F9C13894-8BC3-4434-A165-82145D200DA3}" destId="{774C1732-D4F3-4246-A3B0-48A3D4DECCA0}" srcOrd="1" destOrd="0" parTransId="{56CB0B4D-16E2-4DB8-9BF5-4798132B4470}" sibTransId="{656920BF-2E91-4D76-BD03-CE8F79CB7132}"/>
    <dgm:cxn modelId="{33632B22-16E8-438C-BE73-4E783DE18289}" type="presOf" srcId="{F9C13894-8BC3-4434-A165-82145D200DA3}" destId="{40CA7CD9-4539-4F9C-BF93-C5556334C542}" srcOrd="0" destOrd="0" presId="urn:microsoft.com/office/officeart/2018/5/layout/IconLeafLabelList"/>
    <dgm:cxn modelId="{FCFEE624-1466-4818-9095-B70E8A2E3C38}" type="presOf" srcId="{9FAF50C3-D525-43F3-A334-62E445D4A016}" destId="{32D11FB4-DC81-4FC1-B3F3-2F161949100C}" srcOrd="0" destOrd="0" presId="urn:microsoft.com/office/officeart/2018/5/layout/IconLeafLabelList"/>
    <dgm:cxn modelId="{CD572D75-BB8E-4B9F-87AB-C0C4EEEEA63D}" srcId="{F9C13894-8BC3-4434-A165-82145D200DA3}" destId="{9FAF50C3-D525-43F3-A334-62E445D4A016}" srcOrd="0" destOrd="0" parTransId="{BE560A3E-9A84-4E37-A641-6A380B2026E6}" sibTransId="{D30244DE-7547-40AB-A0D9-83BED444748D}"/>
    <dgm:cxn modelId="{5E00AA8E-E7A6-48CE-8754-A44A29DD018A}" type="presOf" srcId="{774C1732-D4F3-4246-A3B0-48A3D4DECCA0}" destId="{21462D55-DB8F-4FCE-AA90-47A4D5633694}" srcOrd="0" destOrd="0" presId="urn:microsoft.com/office/officeart/2018/5/layout/IconLeafLabelList"/>
    <dgm:cxn modelId="{ABEA9F8F-7B25-42EE-95EA-BF3CB9EBDE72}" type="presParOf" srcId="{40CA7CD9-4539-4F9C-BF93-C5556334C542}" destId="{160667E9-A58D-443F-84CF-F1E4DBDF97A8}" srcOrd="0" destOrd="0" presId="urn:microsoft.com/office/officeart/2018/5/layout/IconLeafLabelList"/>
    <dgm:cxn modelId="{CE79943B-EFEA-4EF9-8BEB-3B0FF538BEF9}" type="presParOf" srcId="{160667E9-A58D-443F-84CF-F1E4DBDF97A8}" destId="{6E2DFF5B-817D-4471-BDCC-8B545C93B789}" srcOrd="0" destOrd="0" presId="urn:microsoft.com/office/officeart/2018/5/layout/IconLeafLabelList"/>
    <dgm:cxn modelId="{9A4B8F5F-81DE-4CE5-A31F-1BD42D2E66E4}" type="presParOf" srcId="{160667E9-A58D-443F-84CF-F1E4DBDF97A8}" destId="{40BA6D1F-D980-4323-B768-AE3CCC44D588}" srcOrd="1" destOrd="0" presId="urn:microsoft.com/office/officeart/2018/5/layout/IconLeafLabelList"/>
    <dgm:cxn modelId="{21939C27-D37C-449A-A1C4-AE1FCC2C20A6}" type="presParOf" srcId="{160667E9-A58D-443F-84CF-F1E4DBDF97A8}" destId="{2BF958D7-4DFB-455A-9662-9873D46978D0}" srcOrd="2" destOrd="0" presId="urn:microsoft.com/office/officeart/2018/5/layout/IconLeafLabelList"/>
    <dgm:cxn modelId="{9E6AFD0B-697B-467F-82F3-D8ECB28BD852}" type="presParOf" srcId="{160667E9-A58D-443F-84CF-F1E4DBDF97A8}" destId="{32D11FB4-DC81-4FC1-B3F3-2F161949100C}" srcOrd="3" destOrd="0" presId="urn:microsoft.com/office/officeart/2018/5/layout/IconLeafLabelList"/>
    <dgm:cxn modelId="{2B6210AF-EB03-4362-82A5-DDD40851B883}" type="presParOf" srcId="{40CA7CD9-4539-4F9C-BF93-C5556334C542}" destId="{E242E406-F6DC-4F47-A457-BE8D054181D2}" srcOrd="1" destOrd="0" presId="urn:microsoft.com/office/officeart/2018/5/layout/IconLeafLabelList"/>
    <dgm:cxn modelId="{235DFA68-44D5-4453-BE01-5F4B87E59568}" type="presParOf" srcId="{40CA7CD9-4539-4F9C-BF93-C5556334C542}" destId="{5B2AE06A-7261-4DC5-8BA9-CE1124F237BE}" srcOrd="2" destOrd="0" presId="urn:microsoft.com/office/officeart/2018/5/layout/IconLeafLabelList"/>
    <dgm:cxn modelId="{DAF188D6-E3A5-4250-BEAA-E6D5519F65CC}" type="presParOf" srcId="{5B2AE06A-7261-4DC5-8BA9-CE1124F237BE}" destId="{CE2A3492-7CF5-4C2D-8FAC-B525C06F09CA}" srcOrd="0" destOrd="0" presId="urn:microsoft.com/office/officeart/2018/5/layout/IconLeafLabelList"/>
    <dgm:cxn modelId="{BB468DC8-0770-4E1F-9213-177798E45348}" type="presParOf" srcId="{5B2AE06A-7261-4DC5-8BA9-CE1124F237BE}" destId="{E0599268-3C83-436A-ACF1-F7AC99C5CDA6}" srcOrd="1" destOrd="0" presId="urn:microsoft.com/office/officeart/2018/5/layout/IconLeafLabelList"/>
    <dgm:cxn modelId="{8AABAE2A-4F6B-49B9-80EB-5D492B343FF3}" type="presParOf" srcId="{5B2AE06A-7261-4DC5-8BA9-CE1124F237BE}" destId="{D1FD5C14-420C-4004-8D19-DE641FFF702F}" srcOrd="2" destOrd="0" presId="urn:microsoft.com/office/officeart/2018/5/layout/IconLeafLabelList"/>
    <dgm:cxn modelId="{5CD38D22-0499-4A1C-B06A-CA3B906F9E39}" type="presParOf" srcId="{5B2AE06A-7261-4DC5-8BA9-CE1124F237BE}" destId="{21462D55-DB8F-4FCE-AA90-47A4D563369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72AEA8-664B-7E49-B817-37CE19712943}">
      <dsp:nvSpPr>
        <dsp:cNvPr id="0" name=""/>
        <dsp:cNvSpPr/>
      </dsp:nvSpPr>
      <dsp:spPr>
        <a:xfrm>
          <a:off x="877" y="1550156"/>
          <a:ext cx="3084749" cy="2005087"/>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a:hlinkClick xmlns:r="http://schemas.openxmlformats.org/officeDocument/2006/relationships" r:id="rId1"/>
            </a:rPr>
            <a:t>Google Duplex</a:t>
          </a:r>
          <a:endParaRPr lang="en-US" sz="5000" kern="1200"/>
        </a:p>
      </dsp:txBody>
      <dsp:txXfrm>
        <a:off x="98757" y="1648036"/>
        <a:ext cx="2888989" cy="1809327"/>
      </dsp:txXfrm>
    </dsp:sp>
    <dsp:sp modelId="{10F23C0A-3FD9-9149-8A69-574C34C69E02}">
      <dsp:nvSpPr>
        <dsp:cNvPr id="0" name=""/>
        <dsp:cNvSpPr/>
      </dsp:nvSpPr>
      <dsp:spPr>
        <a:xfrm>
          <a:off x="1543251" y="849514"/>
          <a:ext cx="3406371" cy="3406371"/>
        </a:xfrm>
        <a:custGeom>
          <a:avLst/>
          <a:gdLst/>
          <a:ahLst/>
          <a:cxnLst/>
          <a:rect l="0" t="0" r="0" b="0"/>
          <a:pathLst>
            <a:path>
              <a:moveTo>
                <a:pt x="342712" y="678512"/>
              </a:moveTo>
              <a:arcTo wR="1703185" hR="1703185" stAng="13019167" swAng="6361667"/>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7D694E7-99DD-8545-8837-8F04110A699D}">
      <dsp:nvSpPr>
        <dsp:cNvPr id="0" name=""/>
        <dsp:cNvSpPr/>
      </dsp:nvSpPr>
      <dsp:spPr>
        <a:xfrm>
          <a:off x="3407248" y="1550156"/>
          <a:ext cx="3084749" cy="2005087"/>
        </a:xfrm>
        <a:prstGeom prst="round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a:hlinkClick xmlns:r="http://schemas.openxmlformats.org/officeDocument/2006/relationships" r:id="rId2"/>
            </a:rPr>
            <a:t>What next?</a:t>
          </a:r>
          <a:endParaRPr lang="en-US" sz="5000" kern="1200"/>
        </a:p>
      </dsp:txBody>
      <dsp:txXfrm>
        <a:off x="3505128" y="1648036"/>
        <a:ext cx="2888989" cy="1809327"/>
      </dsp:txXfrm>
    </dsp:sp>
    <dsp:sp modelId="{D00B8433-1B34-2844-B160-F2F7B02BE5E3}">
      <dsp:nvSpPr>
        <dsp:cNvPr id="0" name=""/>
        <dsp:cNvSpPr/>
      </dsp:nvSpPr>
      <dsp:spPr>
        <a:xfrm>
          <a:off x="1543251" y="849514"/>
          <a:ext cx="3406371" cy="3406371"/>
        </a:xfrm>
        <a:custGeom>
          <a:avLst/>
          <a:gdLst/>
          <a:ahLst/>
          <a:cxnLst/>
          <a:rect l="0" t="0" r="0" b="0"/>
          <a:pathLst>
            <a:path>
              <a:moveTo>
                <a:pt x="3063658" y="2727858"/>
              </a:moveTo>
              <a:arcTo wR="1703185" hR="1703185" stAng="2219167" swAng="6361667"/>
            </a:path>
          </a:pathLst>
        </a:custGeom>
        <a:no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2DFF5B-817D-4471-BDCC-8B545C93B789}">
      <dsp:nvSpPr>
        <dsp:cNvPr id="0" name=""/>
        <dsp:cNvSpPr/>
      </dsp:nvSpPr>
      <dsp:spPr>
        <a:xfrm>
          <a:off x="2044800" y="375668"/>
          <a:ext cx="2196000" cy="2196000"/>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0BA6D1F-D980-4323-B768-AE3CCC44D588}">
      <dsp:nvSpPr>
        <dsp:cNvPr id="0" name=""/>
        <dsp:cNvSpPr/>
      </dsp:nvSpPr>
      <dsp:spPr>
        <a:xfrm>
          <a:off x="2512800"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2D11FB4-DC81-4FC1-B3F3-2F161949100C}">
      <dsp:nvSpPr>
        <dsp:cNvPr id="0" name=""/>
        <dsp:cNvSpPr/>
      </dsp:nvSpPr>
      <dsp:spPr>
        <a:xfrm>
          <a:off x="134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hlinkClick xmlns:r="http://schemas.openxmlformats.org/officeDocument/2006/relationships" r:id="rId3"/>
            </a:rPr>
            <a:t>Now you know…</a:t>
          </a:r>
          <a:endParaRPr lang="en-US" sz="2500" kern="1200"/>
        </a:p>
      </dsp:txBody>
      <dsp:txXfrm>
        <a:off x="1342800" y="3255669"/>
        <a:ext cx="3600000" cy="720000"/>
      </dsp:txXfrm>
    </dsp:sp>
    <dsp:sp modelId="{CE2A3492-7CF5-4C2D-8FAC-B525C06F09CA}">
      <dsp:nvSpPr>
        <dsp:cNvPr id="0" name=""/>
        <dsp:cNvSpPr/>
      </dsp:nvSpPr>
      <dsp:spPr>
        <a:xfrm>
          <a:off x="6274800" y="375668"/>
          <a:ext cx="2196000" cy="2196000"/>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0599268-3C83-436A-ACF1-F7AC99C5CDA6}">
      <dsp:nvSpPr>
        <dsp:cNvPr id="0" name=""/>
        <dsp:cNvSpPr/>
      </dsp:nvSpPr>
      <dsp:spPr>
        <a:xfrm>
          <a:off x="6742800" y="843669"/>
          <a:ext cx="1260000" cy="126000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1462D55-DB8F-4FCE-AA90-47A4D5633694}">
      <dsp:nvSpPr>
        <dsp:cNvPr id="0" name=""/>
        <dsp:cNvSpPr/>
      </dsp:nvSpPr>
      <dsp:spPr>
        <a:xfrm>
          <a:off x="557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Lab 1 Time! Practice your keyboard skills! </a:t>
          </a:r>
        </a:p>
      </dsp:txBody>
      <dsp:txXfrm>
        <a:off x="5572800" y="3255669"/>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851B2-7A29-E742-A8CA-80EFCEF8C150}" type="datetimeFigureOut">
              <a:rPr lang="en-US" smtClean="0"/>
              <a:t>2/17/19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E9DBE-4008-774C-87A8-7272E2D6D735}" type="slidenum">
              <a:rPr lang="en-US" smtClean="0"/>
              <a:t>‹#›</a:t>
            </a:fld>
            <a:endParaRPr lang="en-US"/>
          </a:p>
        </p:txBody>
      </p:sp>
    </p:spTree>
    <p:extLst>
      <p:ext uri="{BB962C8B-B14F-4D97-AF65-F5344CB8AC3E}">
        <p14:creationId xmlns:p14="http://schemas.microsoft.com/office/powerpoint/2010/main" val="4065945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FE9DBE-4008-774C-87A8-7272E2D6D735}" type="slidenum">
              <a:rPr lang="en-US" smtClean="0"/>
              <a:t>10</a:t>
            </a:fld>
            <a:endParaRPr lang="en-US"/>
          </a:p>
        </p:txBody>
      </p:sp>
    </p:spTree>
    <p:extLst>
      <p:ext uri="{BB962C8B-B14F-4D97-AF65-F5344CB8AC3E}">
        <p14:creationId xmlns:p14="http://schemas.microsoft.com/office/powerpoint/2010/main" val="2789424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Frobenius</a:t>
            </a:r>
            <a:r>
              <a:rPr lang="en-US" dirty="0"/>
              <a:t> or Euclidean or l2 norm for complexity</a:t>
            </a:r>
          </a:p>
          <a:p>
            <a:r>
              <a:rPr lang="en-US" dirty="0"/>
              <a:t>1-norm or taxi norm (sum of absolute values of vector) for parameter sparsity </a:t>
            </a:r>
          </a:p>
        </p:txBody>
      </p:sp>
      <p:sp>
        <p:nvSpPr>
          <p:cNvPr id="4" name="Slide Number Placeholder 3"/>
          <p:cNvSpPr>
            <a:spLocks noGrp="1"/>
          </p:cNvSpPr>
          <p:nvPr>
            <p:ph type="sldNum" sz="quarter" idx="10"/>
          </p:nvPr>
        </p:nvSpPr>
        <p:spPr/>
        <p:txBody>
          <a:bodyPr/>
          <a:lstStyle/>
          <a:p>
            <a:fld id="{34FE9DBE-4008-774C-87A8-7272E2D6D735}" type="slidenum">
              <a:rPr lang="en-US" smtClean="0"/>
              <a:t>35</a:t>
            </a:fld>
            <a:endParaRPr lang="en-US"/>
          </a:p>
        </p:txBody>
      </p:sp>
    </p:spTree>
    <p:extLst>
      <p:ext uri="{BB962C8B-B14F-4D97-AF65-F5344CB8AC3E}">
        <p14:creationId xmlns:p14="http://schemas.microsoft.com/office/powerpoint/2010/main" val="2917539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most learning algorithms, we need a data set, a model, a loss or cost function and an optimization algorithm</a:t>
            </a:r>
          </a:p>
        </p:txBody>
      </p:sp>
      <p:sp>
        <p:nvSpPr>
          <p:cNvPr id="4" name="Slide Number Placeholder 3"/>
          <p:cNvSpPr>
            <a:spLocks noGrp="1"/>
          </p:cNvSpPr>
          <p:nvPr>
            <p:ph type="sldNum" sz="quarter" idx="10"/>
          </p:nvPr>
        </p:nvSpPr>
        <p:spPr/>
        <p:txBody>
          <a:bodyPr/>
          <a:lstStyle/>
          <a:p>
            <a:fld id="{34FE9DBE-4008-774C-87A8-7272E2D6D735}" type="slidenum">
              <a:rPr lang="en-US" smtClean="0"/>
              <a:t>17</a:t>
            </a:fld>
            <a:endParaRPr lang="en-US"/>
          </a:p>
        </p:txBody>
      </p:sp>
    </p:spTree>
    <p:extLst>
      <p:ext uri="{BB962C8B-B14F-4D97-AF65-F5344CB8AC3E}">
        <p14:creationId xmlns:p14="http://schemas.microsoft.com/office/powerpoint/2010/main" val="4139865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for hidden nodes the choice is often more art than science. Logistic and tanh saturate, converge slowly and are more costly to differentiate and compute, hence </a:t>
            </a:r>
            <a:r>
              <a:rPr lang="en-US" dirty="0" err="1"/>
              <a:t>ReLU</a:t>
            </a:r>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19</a:t>
            </a:fld>
            <a:endParaRPr lang="en-US" dirty="0"/>
          </a:p>
        </p:txBody>
      </p:sp>
    </p:spTree>
    <p:extLst>
      <p:ext uri="{BB962C8B-B14F-4D97-AF65-F5344CB8AC3E}">
        <p14:creationId xmlns:p14="http://schemas.microsoft.com/office/powerpoint/2010/main" val="3933260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21</a:t>
            </a:fld>
            <a:endParaRPr lang="en-US" dirty="0"/>
          </a:p>
        </p:txBody>
      </p:sp>
    </p:spTree>
    <p:extLst>
      <p:ext uri="{BB962C8B-B14F-4D97-AF65-F5344CB8AC3E}">
        <p14:creationId xmlns:p14="http://schemas.microsoft.com/office/powerpoint/2010/main" val="3960423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methods, such as SVMs project the data (linear transformation) then separate them with a linear decision boundary in the projected space</a:t>
            </a:r>
          </a:p>
        </p:txBody>
      </p:sp>
      <p:sp>
        <p:nvSpPr>
          <p:cNvPr id="4" name="Slide Number Placeholder 3"/>
          <p:cNvSpPr>
            <a:spLocks noGrp="1"/>
          </p:cNvSpPr>
          <p:nvPr>
            <p:ph type="sldNum" sz="quarter" idx="10"/>
          </p:nvPr>
        </p:nvSpPr>
        <p:spPr/>
        <p:txBody>
          <a:bodyPr/>
          <a:lstStyle/>
          <a:p>
            <a:fld id="{34FE9DBE-4008-774C-87A8-7272E2D6D735}" type="slidenum">
              <a:rPr lang="en-US" smtClean="0"/>
              <a:t>23</a:t>
            </a:fld>
            <a:endParaRPr lang="en-US"/>
          </a:p>
        </p:txBody>
      </p:sp>
    </p:spTree>
    <p:extLst>
      <p:ext uri="{BB962C8B-B14F-4D97-AF65-F5344CB8AC3E}">
        <p14:creationId xmlns:p14="http://schemas.microsoft.com/office/powerpoint/2010/main" val="2298928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commonly used loss functions are MAE (mean absolute error) and MSE (mean square error)</a:t>
            </a:r>
          </a:p>
        </p:txBody>
      </p:sp>
      <p:sp>
        <p:nvSpPr>
          <p:cNvPr id="4" name="Slide Number Placeholder 3"/>
          <p:cNvSpPr>
            <a:spLocks noGrp="1"/>
          </p:cNvSpPr>
          <p:nvPr>
            <p:ph type="sldNum" sz="quarter" idx="10"/>
          </p:nvPr>
        </p:nvSpPr>
        <p:spPr/>
        <p:txBody>
          <a:bodyPr/>
          <a:lstStyle/>
          <a:p>
            <a:fld id="{34FE9DBE-4008-774C-87A8-7272E2D6D735}" type="slidenum">
              <a:rPr lang="en-US" smtClean="0"/>
              <a:t>25</a:t>
            </a:fld>
            <a:endParaRPr lang="en-US"/>
          </a:p>
        </p:txBody>
      </p:sp>
    </p:spTree>
    <p:extLst>
      <p:ext uri="{BB962C8B-B14F-4D97-AF65-F5344CB8AC3E}">
        <p14:creationId xmlns:p14="http://schemas.microsoft.com/office/powerpoint/2010/main" val="3580565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of linear regression, </a:t>
            </a:r>
            <a:r>
              <a:rPr lang="en-US" dirty="0" err="1"/>
              <a:t>mse</a:t>
            </a:r>
            <a:r>
              <a:rPr lang="en-US" dirty="0"/>
              <a:t> is guaranteed to be convex – so a global minimum can be found</a:t>
            </a:r>
          </a:p>
          <a:p>
            <a:r>
              <a:rPr lang="en-US" dirty="0"/>
              <a:t>L is a variation of cross-entropy aka log-loss</a:t>
            </a:r>
          </a:p>
          <a:p>
            <a:r>
              <a:rPr lang="en-US" dirty="0" err="1"/>
              <a:t>Yhat</a:t>
            </a:r>
            <a:r>
              <a:rPr lang="en-US" dirty="0"/>
              <a:t> is a prediction</a:t>
            </a:r>
          </a:p>
          <a:p>
            <a:r>
              <a:rPr lang="en-US" dirty="0"/>
              <a:t>For H or hinge loss it matters to have variables normalized in -1,1</a:t>
            </a:r>
          </a:p>
        </p:txBody>
      </p:sp>
      <p:sp>
        <p:nvSpPr>
          <p:cNvPr id="4" name="Slide Number Placeholder 3"/>
          <p:cNvSpPr>
            <a:spLocks noGrp="1"/>
          </p:cNvSpPr>
          <p:nvPr>
            <p:ph type="sldNum" sz="quarter" idx="10"/>
          </p:nvPr>
        </p:nvSpPr>
        <p:spPr/>
        <p:txBody>
          <a:bodyPr/>
          <a:lstStyle/>
          <a:p>
            <a:fld id="{34FE9DBE-4008-774C-87A8-7272E2D6D735}" type="slidenum">
              <a:rPr lang="en-US" smtClean="0"/>
              <a:t>26</a:t>
            </a:fld>
            <a:endParaRPr lang="en-US"/>
          </a:p>
        </p:txBody>
      </p:sp>
    </p:spTree>
    <p:extLst>
      <p:ext uri="{BB962C8B-B14F-4D97-AF65-F5344CB8AC3E}">
        <p14:creationId xmlns:p14="http://schemas.microsoft.com/office/powerpoint/2010/main" val="4160622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rate needs not be constant. It is generally small, but can be varied to optimize the algorithm</a:t>
            </a:r>
          </a:p>
        </p:txBody>
      </p:sp>
      <p:sp>
        <p:nvSpPr>
          <p:cNvPr id="4" name="Slide Number Placeholder 3"/>
          <p:cNvSpPr>
            <a:spLocks noGrp="1"/>
          </p:cNvSpPr>
          <p:nvPr>
            <p:ph type="sldNum" sz="quarter" idx="10"/>
          </p:nvPr>
        </p:nvSpPr>
        <p:spPr/>
        <p:txBody>
          <a:bodyPr/>
          <a:lstStyle/>
          <a:p>
            <a:fld id="{34FE9DBE-4008-774C-87A8-7272E2D6D735}" type="slidenum">
              <a:rPr lang="en-US" smtClean="0"/>
              <a:t>27</a:t>
            </a:fld>
            <a:endParaRPr lang="en-US"/>
          </a:p>
        </p:txBody>
      </p:sp>
    </p:spTree>
    <p:extLst>
      <p:ext uri="{BB962C8B-B14F-4D97-AF65-F5344CB8AC3E}">
        <p14:creationId xmlns:p14="http://schemas.microsoft.com/office/powerpoint/2010/main" val="542982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the only learning decay equation. It is also common to decay linearly</a:t>
            </a:r>
          </a:p>
        </p:txBody>
      </p:sp>
      <p:sp>
        <p:nvSpPr>
          <p:cNvPr id="4" name="Slide Number Placeholder 3"/>
          <p:cNvSpPr>
            <a:spLocks noGrp="1"/>
          </p:cNvSpPr>
          <p:nvPr>
            <p:ph type="sldNum" sz="quarter" idx="10"/>
          </p:nvPr>
        </p:nvSpPr>
        <p:spPr/>
        <p:txBody>
          <a:bodyPr/>
          <a:lstStyle/>
          <a:p>
            <a:fld id="{34FE9DBE-4008-774C-87A8-7272E2D6D735}" type="slidenum">
              <a:rPr lang="en-US" smtClean="0"/>
              <a:t>29</a:t>
            </a:fld>
            <a:endParaRPr lang="en-US"/>
          </a:p>
        </p:txBody>
      </p:sp>
    </p:spTree>
    <p:extLst>
      <p:ext uri="{BB962C8B-B14F-4D97-AF65-F5344CB8AC3E}">
        <p14:creationId xmlns:p14="http://schemas.microsoft.com/office/powerpoint/2010/main" val="3835653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2202F-3CF5-2942-AEA6-0328F84C7E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C8F358-AB01-9B41-8E1E-1AD2DA0DEC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882F06-3EE1-5D48-8E1F-DAE0CF1DA50C}"/>
              </a:ext>
            </a:extLst>
          </p:cNvPr>
          <p:cNvSpPr>
            <a:spLocks noGrp="1"/>
          </p:cNvSpPr>
          <p:nvPr>
            <p:ph type="dt" sz="half" idx="10"/>
          </p:nvPr>
        </p:nvSpPr>
        <p:spPr/>
        <p:txBody>
          <a:bodyPr/>
          <a:lstStyle/>
          <a:p>
            <a:fld id="{DCF04831-FE79-4C48-8B5F-6128F6AE010B}" type="datetimeFigureOut">
              <a:rPr lang="en-US" smtClean="0"/>
              <a:t>2/17/19</a:t>
            </a:fld>
            <a:endParaRPr lang="en-US"/>
          </a:p>
        </p:txBody>
      </p:sp>
      <p:sp>
        <p:nvSpPr>
          <p:cNvPr id="5" name="Footer Placeholder 4">
            <a:extLst>
              <a:ext uri="{FF2B5EF4-FFF2-40B4-BE49-F238E27FC236}">
                <a16:creationId xmlns:a16="http://schemas.microsoft.com/office/drawing/2014/main" id="{7BD6DE03-8BEF-0C49-9DC9-23DC8E300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E0CBC-D893-3B47-A264-8849993C69AC}"/>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923875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4511-6827-B848-B0D1-023111B7CE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E35F14-0483-D94C-8390-9B91217B76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4EBCA3-CB6F-F24B-B159-E4292513CECE}"/>
              </a:ext>
            </a:extLst>
          </p:cNvPr>
          <p:cNvSpPr>
            <a:spLocks noGrp="1"/>
          </p:cNvSpPr>
          <p:nvPr>
            <p:ph type="dt" sz="half" idx="10"/>
          </p:nvPr>
        </p:nvSpPr>
        <p:spPr/>
        <p:txBody>
          <a:bodyPr/>
          <a:lstStyle/>
          <a:p>
            <a:fld id="{DCF04831-FE79-4C48-8B5F-6128F6AE010B}" type="datetimeFigureOut">
              <a:rPr lang="en-US" smtClean="0"/>
              <a:t>2/17/19</a:t>
            </a:fld>
            <a:endParaRPr lang="en-US"/>
          </a:p>
        </p:txBody>
      </p:sp>
      <p:sp>
        <p:nvSpPr>
          <p:cNvPr id="5" name="Footer Placeholder 4">
            <a:extLst>
              <a:ext uri="{FF2B5EF4-FFF2-40B4-BE49-F238E27FC236}">
                <a16:creationId xmlns:a16="http://schemas.microsoft.com/office/drawing/2014/main" id="{4879561A-612D-5641-9244-7C0820E3A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6E2C2-7A60-A349-88D1-D075CC1589CE}"/>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429540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E3966-F054-8A4D-94C5-9281CEC253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F1B6FD-6E5E-F844-A706-618BAFE45F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0ABDF-E872-324B-818C-B869890FFBB7}"/>
              </a:ext>
            </a:extLst>
          </p:cNvPr>
          <p:cNvSpPr>
            <a:spLocks noGrp="1"/>
          </p:cNvSpPr>
          <p:nvPr>
            <p:ph type="dt" sz="half" idx="10"/>
          </p:nvPr>
        </p:nvSpPr>
        <p:spPr/>
        <p:txBody>
          <a:bodyPr/>
          <a:lstStyle/>
          <a:p>
            <a:fld id="{DCF04831-FE79-4C48-8B5F-6128F6AE010B}" type="datetimeFigureOut">
              <a:rPr lang="en-US" smtClean="0"/>
              <a:t>2/17/19</a:t>
            </a:fld>
            <a:endParaRPr lang="en-US"/>
          </a:p>
        </p:txBody>
      </p:sp>
      <p:sp>
        <p:nvSpPr>
          <p:cNvPr id="5" name="Footer Placeholder 4">
            <a:extLst>
              <a:ext uri="{FF2B5EF4-FFF2-40B4-BE49-F238E27FC236}">
                <a16:creationId xmlns:a16="http://schemas.microsoft.com/office/drawing/2014/main" id="{93E192B4-9494-3A43-B482-3B6A46263A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1E7F5-B9C7-B24D-B595-0FEC2A81B5AD}"/>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780099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D5BC-DC2F-064C-9800-2CDE3214AE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42F152-263A-3A46-852E-4E5B8BA2D87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CA1B8-DC41-794D-96EA-8B1C96D7021A}"/>
              </a:ext>
            </a:extLst>
          </p:cNvPr>
          <p:cNvSpPr>
            <a:spLocks noGrp="1"/>
          </p:cNvSpPr>
          <p:nvPr>
            <p:ph type="dt" sz="half" idx="10"/>
          </p:nvPr>
        </p:nvSpPr>
        <p:spPr/>
        <p:txBody>
          <a:bodyPr/>
          <a:lstStyle/>
          <a:p>
            <a:fld id="{DCF04831-FE79-4C48-8B5F-6128F6AE010B}" type="datetimeFigureOut">
              <a:rPr lang="en-US" smtClean="0"/>
              <a:t>2/17/19</a:t>
            </a:fld>
            <a:endParaRPr lang="en-US"/>
          </a:p>
        </p:txBody>
      </p:sp>
      <p:sp>
        <p:nvSpPr>
          <p:cNvPr id="5" name="Footer Placeholder 4">
            <a:extLst>
              <a:ext uri="{FF2B5EF4-FFF2-40B4-BE49-F238E27FC236}">
                <a16:creationId xmlns:a16="http://schemas.microsoft.com/office/drawing/2014/main" id="{0BB238CA-9302-0B4E-9B9D-25D920621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9E0CEA-08FD-BB40-B9A8-274C7A385C4C}"/>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4082787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A885A-35D8-174F-B6C4-8046BA6651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6D68C2-0DBD-F848-AEE9-48BA10A7F2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706D31-C01C-E445-82B6-201EE8AF8831}"/>
              </a:ext>
            </a:extLst>
          </p:cNvPr>
          <p:cNvSpPr>
            <a:spLocks noGrp="1"/>
          </p:cNvSpPr>
          <p:nvPr>
            <p:ph type="dt" sz="half" idx="10"/>
          </p:nvPr>
        </p:nvSpPr>
        <p:spPr/>
        <p:txBody>
          <a:bodyPr/>
          <a:lstStyle/>
          <a:p>
            <a:fld id="{DCF04831-FE79-4C48-8B5F-6128F6AE010B}" type="datetimeFigureOut">
              <a:rPr lang="en-US" smtClean="0"/>
              <a:t>2/17/19</a:t>
            </a:fld>
            <a:endParaRPr lang="en-US"/>
          </a:p>
        </p:txBody>
      </p:sp>
      <p:sp>
        <p:nvSpPr>
          <p:cNvPr id="5" name="Footer Placeholder 4">
            <a:extLst>
              <a:ext uri="{FF2B5EF4-FFF2-40B4-BE49-F238E27FC236}">
                <a16:creationId xmlns:a16="http://schemas.microsoft.com/office/drawing/2014/main" id="{74A4627A-BC05-374E-BB9B-09F5455EE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B6674-79D4-D14B-8F30-A99D65D8B829}"/>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62915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350DA-91CD-5D4C-808F-5C17D1110B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9AEFE7-1618-B942-9F75-519E5D7CE4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E1289D-9D13-F144-B072-ABE467FB36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304373-E969-B541-A704-C9400C191DD5}"/>
              </a:ext>
            </a:extLst>
          </p:cNvPr>
          <p:cNvSpPr>
            <a:spLocks noGrp="1"/>
          </p:cNvSpPr>
          <p:nvPr>
            <p:ph type="dt" sz="half" idx="10"/>
          </p:nvPr>
        </p:nvSpPr>
        <p:spPr/>
        <p:txBody>
          <a:bodyPr/>
          <a:lstStyle/>
          <a:p>
            <a:fld id="{DCF04831-FE79-4C48-8B5F-6128F6AE010B}" type="datetimeFigureOut">
              <a:rPr lang="en-US" smtClean="0"/>
              <a:t>2/17/19</a:t>
            </a:fld>
            <a:endParaRPr lang="en-US"/>
          </a:p>
        </p:txBody>
      </p:sp>
      <p:sp>
        <p:nvSpPr>
          <p:cNvPr id="6" name="Footer Placeholder 5">
            <a:extLst>
              <a:ext uri="{FF2B5EF4-FFF2-40B4-BE49-F238E27FC236}">
                <a16:creationId xmlns:a16="http://schemas.microsoft.com/office/drawing/2014/main" id="{BB78424E-15BD-E042-9C9C-242680C41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A5F297-2230-464D-8E29-C297690338F3}"/>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42822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76ED-41DC-9449-A0E1-A40052082F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80F8B5-3CED-404E-BCA2-71BDFCAEEF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BB10C8-02D3-E04B-A28E-88AF67C1A9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77D2CD-9E35-0149-9113-D1E85A1327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3937DC-FD26-934F-8BC6-B133FDE68F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9AA12D-A0BC-B740-913F-AF3B84021B2E}"/>
              </a:ext>
            </a:extLst>
          </p:cNvPr>
          <p:cNvSpPr>
            <a:spLocks noGrp="1"/>
          </p:cNvSpPr>
          <p:nvPr>
            <p:ph type="dt" sz="half" idx="10"/>
          </p:nvPr>
        </p:nvSpPr>
        <p:spPr/>
        <p:txBody>
          <a:bodyPr/>
          <a:lstStyle/>
          <a:p>
            <a:fld id="{DCF04831-FE79-4C48-8B5F-6128F6AE010B}" type="datetimeFigureOut">
              <a:rPr lang="en-US" smtClean="0"/>
              <a:t>2/17/19</a:t>
            </a:fld>
            <a:endParaRPr lang="en-US"/>
          </a:p>
        </p:txBody>
      </p:sp>
      <p:sp>
        <p:nvSpPr>
          <p:cNvPr id="8" name="Footer Placeholder 7">
            <a:extLst>
              <a:ext uri="{FF2B5EF4-FFF2-40B4-BE49-F238E27FC236}">
                <a16:creationId xmlns:a16="http://schemas.microsoft.com/office/drawing/2014/main" id="{246432B3-9901-0B4A-A33A-1DB02DE104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40C05B-6BF9-0444-B9EC-2D917BFCA2B8}"/>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176771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9C635-F355-5A47-9236-BD72891644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33F1BA-B488-1E48-ADF3-0A25AEEC9885}"/>
              </a:ext>
            </a:extLst>
          </p:cNvPr>
          <p:cNvSpPr>
            <a:spLocks noGrp="1"/>
          </p:cNvSpPr>
          <p:nvPr>
            <p:ph type="dt" sz="half" idx="10"/>
          </p:nvPr>
        </p:nvSpPr>
        <p:spPr/>
        <p:txBody>
          <a:bodyPr/>
          <a:lstStyle/>
          <a:p>
            <a:fld id="{DCF04831-FE79-4C48-8B5F-6128F6AE010B}" type="datetimeFigureOut">
              <a:rPr lang="en-US" smtClean="0"/>
              <a:t>2/17/19</a:t>
            </a:fld>
            <a:endParaRPr lang="en-US"/>
          </a:p>
        </p:txBody>
      </p:sp>
      <p:sp>
        <p:nvSpPr>
          <p:cNvPr id="4" name="Footer Placeholder 3">
            <a:extLst>
              <a:ext uri="{FF2B5EF4-FFF2-40B4-BE49-F238E27FC236}">
                <a16:creationId xmlns:a16="http://schemas.microsoft.com/office/drawing/2014/main" id="{09C0274D-70BC-5A42-9165-53C1C7DA09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6F29E0-8D88-E54F-BD8D-6D0B06BAB848}"/>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686606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CC1FC-92EB-354A-8B2E-3AF1781DF2AC}"/>
              </a:ext>
            </a:extLst>
          </p:cNvPr>
          <p:cNvSpPr>
            <a:spLocks noGrp="1"/>
          </p:cNvSpPr>
          <p:nvPr>
            <p:ph type="dt" sz="half" idx="10"/>
          </p:nvPr>
        </p:nvSpPr>
        <p:spPr/>
        <p:txBody>
          <a:bodyPr/>
          <a:lstStyle/>
          <a:p>
            <a:fld id="{DCF04831-FE79-4C48-8B5F-6128F6AE010B}" type="datetimeFigureOut">
              <a:rPr lang="en-US" smtClean="0"/>
              <a:t>2/17/19</a:t>
            </a:fld>
            <a:endParaRPr lang="en-US"/>
          </a:p>
        </p:txBody>
      </p:sp>
      <p:sp>
        <p:nvSpPr>
          <p:cNvPr id="3" name="Footer Placeholder 2">
            <a:extLst>
              <a:ext uri="{FF2B5EF4-FFF2-40B4-BE49-F238E27FC236}">
                <a16:creationId xmlns:a16="http://schemas.microsoft.com/office/drawing/2014/main" id="{7F5CB598-CB8E-A841-8B12-70E432FB26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2F501B-35ED-5D46-8384-F8EFBC804CDB}"/>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4270422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B82D-C75B-0143-AB74-28F3106C0E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FE8BBF-E8E9-6A4F-9872-171CC92043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EDB078-F22D-6342-9CA5-70D7E4BD1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537A49-AACA-4148-9C21-EDBE9DFE340E}"/>
              </a:ext>
            </a:extLst>
          </p:cNvPr>
          <p:cNvSpPr>
            <a:spLocks noGrp="1"/>
          </p:cNvSpPr>
          <p:nvPr>
            <p:ph type="dt" sz="half" idx="10"/>
          </p:nvPr>
        </p:nvSpPr>
        <p:spPr/>
        <p:txBody>
          <a:bodyPr/>
          <a:lstStyle/>
          <a:p>
            <a:fld id="{DCF04831-FE79-4C48-8B5F-6128F6AE010B}" type="datetimeFigureOut">
              <a:rPr lang="en-US" smtClean="0"/>
              <a:t>2/17/19</a:t>
            </a:fld>
            <a:endParaRPr lang="en-US"/>
          </a:p>
        </p:txBody>
      </p:sp>
      <p:sp>
        <p:nvSpPr>
          <p:cNvPr id="6" name="Footer Placeholder 5">
            <a:extLst>
              <a:ext uri="{FF2B5EF4-FFF2-40B4-BE49-F238E27FC236}">
                <a16:creationId xmlns:a16="http://schemas.microsoft.com/office/drawing/2014/main" id="{BF66E600-1118-404E-A5F8-CD3DBAD988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E150E-3798-7E4A-A473-394A73801BE5}"/>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3881382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2B05C-61ED-9F46-A78F-711C80007C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C345EA-F3F3-8740-842B-0040F19410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A6A2C2-F483-1747-B2F1-5F7BAC8ED3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002B6A-B79C-A840-A3E7-0E57866F6338}"/>
              </a:ext>
            </a:extLst>
          </p:cNvPr>
          <p:cNvSpPr>
            <a:spLocks noGrp="1"/>
          </p:cNvSpPr>
          <p:nvPr>
            <p:ph type="dt" sz="half" idx="10"/>
          </p:nvPr>
        </p:nvSpPr>
        <p:spPr/>
        <p:txBody>
          <a:bodyPr/>
          <a:lstStyle/>
          <a:p>
            <a:fld id="{DCF04831-FE79-4C48-8B5F-6128F6AE010B}" type="datetimeFigureOut">
              <a:rPr lang="en-US" smtClean="0"/>
              <a:t>2/17/19</a:t>
            </a:fld>
            <a:endParaRPr lang="en-US"/>
          </a:p>
        </p:txBody>
      </p:sp>
      <p:sp>
        <p:nvSpPr>
          <p:cNvPr id="6" name="Footer Placeholder 5">
            <a:extLst>
              <a:ext uri="{FF2B5EF4-FFF2-40B4-BE49-F238E27FC236}">
                <a16:creationId xmlns:a16="http://schemas.microsoft.com/office/drawing/2014/main" id="{471E5D45-BA75-4244-8C36-27FD87A67C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F063E-5E8D-4548-BB0D-0C8021C6E23B}"/>
              </a:ext>
            </a:extLst>
          </p:cNvPr>
          <p:cNvSpPr>
            <a:spLocks noGrp="1"/>
          </p:cNvSpPr>
          <p:nvPr>
            <p:ph type="sldNum" sz="quarter" idx="12"/>
          </p:nvPr>
        </p:nvSpPr>
        <p:spPr/>
        <p:txBody>
          <a:bodyPr/>
          <a:lstStyle/>
          <a:p>
            <a:fld id="{C31BBD4C-C861-D646-B95A-46A5F141E02A}" type="slidenum">
              <a:rPr lang="en-US" smtClean="0"/>
              <a:t>‹#›</a:t>
            </a:fld>
            <a:endParaRPr lang="en-US"/>
          </a:p>
        </p:txBody>
      </p:sp>
    </p:spTree>
    <p:extLst>
      <p:ext uri="{BB962C8B-B14F-4D97-AF65-F5344CB8AC3E}">
        <p14:creationId xmlns:p14="http://schemas.microsoft.com/office/powerpoint/2010/main" val="2654107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C16D75-F370-5143-BFEC-81F3588005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138876-0179-6C4F-83B7-94CF6B851F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E6AF1-0558-5644-81AB-1372AA3DA6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F04831-FE79-4C48-8B5F-6128F6AE010B}" type="datetimeFigureOut">
              <a:rPr lang="en-US" smtClean="0"/>
              <a:t>2/17/19</a:t>
            </a:fld>
            <a:endParaRPr lang="en-US"/>
          </a:p>
        </p:txBody>
      </p:sp>
      <p:sp>
        <p:nvSpPr>
          <p:cNvPr id="5" name="Footer Placeholder 4">
            <a:extLst>
              <a:ext uri="{FF2B5EF4-FFF2-40B4-BE49-F238E27FC236}">
                <a16:creationId xmlns:a16="http://schemas.microsoft.com/office/drawing/2014/main" id="{4162E5C0-191E-D344-BC71-4476370D6C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3D6F74-F2FF-7347-AC4D-ED84DEC82A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1BBD4C-C861-D646-B95A-46A5F141E02A}" type="slidenum">
              <a:rPr lang="en-US" smtClean="0"/>
              <a:t>‹#›</a:t>
            </a:fld>
            <a:endParaRPr lang="en-US"/>
          </a:p>
        </p:txBody>
      </p:sp>
    </p:spTree>
    <p:extLst>
      <p:ext uri="{BB962C8B-B14F-4D97-AF65-F5344CB8AC3E}">
        <p14:creationId xmlns:p14="http://schemas.microsoft.com/office/powerpoint/2010/main" val="32805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distill.pub/2017/momentu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E00DBE-F972-AC4D-A5A4-46B902E377FE}"/>
              </a:ext>
            </a:extLst>
          </p:cNvPr>
          <p:cNvSpPr>
            <a:spLocks noGrp="1"/>
          </p:cNvSpPr>
          <p:nvPr>
            <p:ph type="ctrTitle"/>
          </p:nvPr>
        </p:nvSpPr>
        <p:spPr>
          <a:xfrm>
            <a:off x="6746628" y="1783959"/>
            <a:ext cx="4645250" cy="2889114"/>
          </a:xfrm>
        </p:spPr>
        <p:txBody>
          <a:bodyPr anchor="b">
            <a:normAutofit/>
          </a:bodyPr>
          <a:lstStyle/>
          <a:p>
            <a:pPr algn="l"/>
            <a:r>
              <a:rPr lang="en-US" sz="5600">
                <a:solidFill>
                  <a:schemeClr val="bg1"/>
                </a:solidFill>
              </a:rPr>
              <a:t>Introduction to</a:t>
            </a:r>
            <a:br>
              <a:rPr lang="en-US" sz="5600">
                <a:solidFill>
                  <a:schemeClr val="bg1"/>
                </a:solidFill>
              </a:rPr>
            </a:br>
            <a:r>
              <a:rPr lang="en-US" sz="5600">
                <a:solidFill>
                  <a:schemeClr val="bg1"/>
                </a:solidFill>
              </a:rPr>
              <a:t>Neural Networks</a:t>
            </a:r>
          </a:p>
        </p:txBody>
      </p:sp>
      <p:sp>
        <p:nvSpPr>
          <p:cNvPr id="3" name="Subtitle 2">
            <a:extLst>
              <a:ext uri="{FF2B5EF4-FFF2-40B4-BE49-F238E27FC236}">
                <a16:creationId xmlns:a16="http://schemas.microsoft.com/office/drawing/2014/main" id="{DC1AC5D7-5421-B84E-808B-A88E151FB4D2}"/>
              </a:ext>
            </a:extLst>
          </p:cNvPr>
          <p:cNvSpPr>
            <a:spLocks noGrp="1"/>
          </p:cNvSpPr>
          <p:nvPr>
            <p:ph type="subTitle" idx="1"/>
          </p:nvPr>
        </p:nvSpPr>
        <p:spPr>
          <a:xfrm>
            <a:off x="6746627" y="4750893"/>
            <a:ext cx="4645250" cy="1147863"/>
          </a:xfrm>
        </p:spPr>
        <p:txBody>
          <a:bodyPr anchor="t">
            <a:normAutofit/>
          </a:bodyPr>
          <a:lstStyle/>
          <a:p>
            <a:pPr algn="l"/>
            <a:r>
              <a:rPr lang="en-US" sz="2000">
                <a:solidFill>
                  <a:schemeClr val="bg1"/>
                </a:solidFill>
              </a:rPr>
              <a:t>Part 1</a:t>
            </a:r>
          </a:p>
          <a:p>
            <a:pPr algn="l"/>
            <a:r>
              <a:rPr lang="en-US" sz="2000">
                <a:solidFill>
                  <a:schemeClr val="bg1"/>
                </a:solidFill>
              </a:rPr>
              <a:t>github.com/gmarchet/dnnworkshop3</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Brain in head">
            <a:extLst>
              <a:ext uri="{FF2B5EF4-FFF2-40B4-BE49-F238E27FC236}">
                <a16:creationId xmlns:a16="http://schemas.microsoft.com/office/drawing/2014/main" id="{54707F3C-E9D8-4612-9188-721C20D26E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454219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a:spLocks noChangeArrowheads="1"/>
          </p:cNvSpPr>
          <p:nvPr/>
        </p:nvSpPr>
        <p:spPr bwMode="auto">
          <a:xfrm>
            <a:off x="546351" y="433545"/>
            <a:ext cx="11139854" cy="93044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lnSpc>
                <a:spcPct val="90000"/>
              </a:lnSpc>
              <a:spcBef>
                <a:spcPct val="0"/>
              </a:spcBef>
              <a:spcAft>
                <a:spcPts val="600"/>
              </a:spcAft>
              <a:buNone/>
            </a:pPr>
            <a:r>
              <a:rPr lang="en-US" altLang="en-US" sz="5400" i="1">
                <a:solidFill>
                  <a:srgbClr val="FFFFFF"/>
                </a:solidFill>
                <a:latin typeface="+mj-lt"/>
                <a:ea typeface="+mj-ea"/>
                <a:cs typeface="+mj-cs"/>
              </a:rPr>
              <a:t>Training the neural network </a:t>
            </a: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2" descr="A picture containing text&#10;&#10;Description automatically generated"/>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579374" y="2426818"/>
            <a:ext cx="4960302" cy="399763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5" name="Straight Connector 7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5073" y="2698386"/>
            <a:ext cx="5455917" cy="3454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9892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6" name="TextBox 2"/>
          <p:cNvSpPr txBox="1">
            <a:spLocks noChangeArrowheads="1"/>
          </p:cNvSpPr>
          <p:nvPr/>
        </p:nvSpPr>
        <p:spPr bwMode="auto">
          <a:xfrm>
            <a:off x="6299172" y="956028"/>
            <a:ext cx="4051878"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Initialise with random weights</a:t>
            </a:r>
          </a:p>
        </p:txBody>
      </p:sp>
      <p:sp>
        <p:nvSpPr>
          <p:cNvPr id="6" name="TextBox 1"/>
          <p:cNvSpPr txBox="1">
            <a:spLocks noChangeArrowheads="1"/>
          </p:cNvSpPr>
          <p:nvPr/>
        </p:nvSpPr>
        <p:spPr bwMode="auto">
          <a:xfrm>
            <a:off x="2083369" y="703651"/>
            <a:ext cx="3751779" cy="4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a:latin typeface="Segoe UI Light" pitchFamily="34" charset="0"/>
                <a:cs typeface="Segoe UI Light" pitchFamily="34" charset="0"/>
              </a:rPr>
              <a:t>Training the neural network </a:t>
            </a:r>
            <a:endParaRPr lang="en-GB" altLang="en-US" sz="2400" i="1" dirty="0">
              <a:latin typeface="Segoe UI Light" pitchFamily="34" charset="0"/>
              <a:cs typeface="Segoe UI Light" pitchFamily="34" charset="0"/>
            </a:endParaRPr>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6993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0" name="TextBox 2"/>
          <p:cNvSpPr txBox="1">
            <a:spLocks noChangeArrowheads="1"/>
          </p:cNvSpPr>
          <p:nvPr/>
        </p:nvSpPr>
        <p:spPr bwMode="auto">
          <a:xfrm>
            <a:off x="6299171" y="956028"/>
            <a:ext cx="3442698"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Present a training pattern</a:t>
            </a:r>
          </a:p>
        </p:txBody>
      </p:sp>
      <p:sp>
        <p:nvSpPr>
          <p:cNvPr id="14342" name="Rectangle 5"/>
          <p:cNvSpPr>
            <a:spLocks noChangeArrowheads="1"/>
          </p:cNvSpPr>
          <p:nvPr/>
        </p:nvSpPr>
        <p:spPr bwMode="auto">
          <a:xfrm>
            <a:off x="5359506" y="2487748"/>
            <a:ext cx="4156907"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endParaRPr lang="en-GB" altLang="en-US" sz="2400" dirty="0">
              <a:solidFill>
                <a:srgbClr val="FF0000"/>
              </a:solidFill>
              <a:latin typeface="Segoe UI Light" pitchFamily="34" charset="0"/>
              <a:cs typeface="Segoe UI Light" pitchFamily="34" charset="0"/>
            </a:endParaRP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ed Rectangle 9"/>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901987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4" name="TextBox 2"/>
          <p:cNvSpPr txBox="1">
            <a:spLocks noChangeArrowheads="1"/>
          </p:cNvSpPr>
          <p:nvPr/>
        </p:nvSpPr>
        <p:spPr bwMode="auto">
          <a:xfrm>
            <a:off x="6299172" y="956028"/>
            <a:ext cx="3891706"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Feed it through to get output</a:t>
            </a:r>
          </a:p>
        </p:txBody>
      </p:sp>
      <p:sp>
        <p:nvSpPr>
          <p:cNvPr id="15366" name="Rectangle 5"/>
          <p:cNvSpPr>
            <a:spLocks noChangeArrowheads="1"/>
          </p:cNvSpPr>
          <p:nvPr/>
        </p:nvSpPr>
        <p:spPr bwMode="auto">
          <a:xfrm>
            <a:off x="5359507" y="2487748"/>
            <a:ext cx="5089186"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endParaRPr lang="en-GB" altLang="en-US" sz="2400" dirty="0">
              <a:solidFill>
                <a:srgbClr val="FF0000"/>
              </a:solidFill>
              <a:latin typeface="Segoe UI Light" pitchFamily="34" charset="0"/>
              <a:cs typeface="Segoe UI Light" pitchFamily="34" charset="0"/>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3242934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8" name="TextBox 2"/>
          <p:cNvSpPr txBox="1">
            <a:spLocks noChangeArrowheads="1"/>
          </p:cNvSpPr>
          <p:nvPr/>
        </p:nvSpPr>
        <p:spPr bwMode="auto">
          <a:xfrm>
            <a:off x="6299171" y="956028"/>
            <a:ext cx="3775289"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Compare with target output</a:t>
            </a:r>
          </a:p>
        </p:txBody>
      </p:sp>
      <p:sp>
        <p:nvSpPr>
          <p:cNvPr id="16390" name="Rectangle 5"/>
          <p:cNvSpPr>
            <a:spLocks noChangeArrowheads="1"/>
          </p:cNvSpPr>
          <p:nvPr/>
        </p:nvSpPr>
        <p:spPr bwMode="auto">
          <a:xfrm>
            <a:off x="5359505" y="2487748"/>
            <a:ext cx="5032147"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 </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b="1" dirty="0">
                <a:solidFill>
                  <a:srgbClr val="FF0000"/>
                </a:solidFill>
                <a:latin typeface="Segoe UI Light" pitchFamily="34" charset="0"/>
                <a:cs typeface="Segoe UI Light" pitchFamily="34" charset="0"/>
              </a:rPr>
              <a:t>0</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r>
              <a:rPr lang="en-GB" altLang="en-US" sz="2400" i="1" dirty="0">
                <a:solidFill>
                  <a:srgbClr val="0033CC"/>
                </a:solidFill>
                <a:latin typeface="Segoe UI Light" pitchFamily="34" charset="0"/>
                <a:cs typeface="Segoe UI Light" pitchFamily="34" charset="0"/>
              </a:rPr>
              <a:t>error </a:t>
            </a:r>
            <a:r>
              <a:rPr lang="en-GB" altLang="en-US" sz="2400" dirty="0">
                <a:solidFill>
                  <a:srgbClr val="0033CC"/>
                </a:solidFill>
                <a:latin typeface="Segoe UI Light" pitchFamily="34" charset="0"/>
                <a:cs typeface="Segoe UI Light" pitchFamily="34" charset="0"/>
              </a:rPr>
              <a:t>0.8</a:t>
            </a:r>
            <a:endParaRPr lang="en-GB" altLang="en-US" sz="2400" dirty="0">
              <a:solidFill>
                <a:srgbClr val="FF0000"/>
              </a:solidFill>
              <a:latin typeface="Segoe UI Light" pitchFamily="34" charset="0"/>
              <a:cs typeface="Segoe UI Light" pitchFamily="34" charset="0"/>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395011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81401"/>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2" name="TextBox 2"/>
          <p:cNvSpPr txBox="1">
            <a:spLocks noChangeArrowheads="1"/>
          </p:cNvSpPr>
          <p:nvPr/>
        </p:nvSpPr>
        <p:spPr bwMode="auto">
          <a:xfrm>
            <a:off x="6299171" y="956028"/>
            <a:ext cx="4040744" cy="45981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Adjust weights based on error</a:t>
            </a:r>
          </a:p>
        </p:txBody>
      </p:sp>
      <p:sp>
        <p:nvSpPr>
          <p:cNvPr id="17414" name="Rectangle 5"/>
          <p:cNvSpPr>
            <a:spLocks noChangeArrowheads="1"/>
          </p:cNvSpPr>
          <p:nvPr/>
        </p:nvSpPr>
        <p:spPr bwMode="auto">
          <a:xfrm>
            <a:off x="5359506" y="2487748"/>
            <a:ext cx="8133958"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1.4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2.7                                                           </a:t>
            </a:r>
            <a:r>
              <a:rPr lang="en-GB" altLang="en-US" sz="2400" b="1" dirty="0">
                <a:solidFill>
                  <a:srgbClr val="0033CC"/>
                </a:solidFill>
                <a:latin typeface="Segoe UI Light" pitchFamily="34" charset="0"/>
                <a:cs typeface="Segoe UI Light" pitchFamily="34" charset="0"/>
              </a:rPr>
              <a:t>0.8 </a:t>
            </a:r>
            <a:endParaRPr lang="en-GB" altLang="en-US" sz="24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b="1" dirty="0">
                <a:solidFill>
                  <a:srgbClr val="FF0000"/>
                </a:solidFill>
                <a:latin typeface="Segoe UI Light" pitchFamily="34" charset="0"/>
                <a:cs typeface="Segoe UI Light" pitchFamily="34" charset="0"/>
              </a:rPr>
              <a:t>0                                        </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1.9                                                 </a:t>
            </a:r>
            <a:r>
              <a:rPr lang="en-GB" altLang="en-US" sz="2400" i="1" dirty="0">
                <a:solidFill>
                  <a:srgbClr val="0033CC"/>
                </a:solidFill>
                <a:latin typeface="Segoe UI Light" pitchFamily="34" charset="0"/>
                <a:cs typeface="Segoe UI Light" pitchFamily="34" charset="0"/>
              </a:rPr>
              <a:t>error </a:t>
            </a:r>
            <a:r>
              <a:rPr lang="en-GB" altLang="en-US" sz="2400" dirty="0">
                <a:solidFill>
                  <a:srgbClr val="0033CC"/>
                </a:solidFill>
                <a:latin typeface="Segoe UI Light" pitchFamily="34" charset="0"/>
                <a:cs typeface="Segoe UI Light" pitchFamily="34" charset="0"/>
              </a:rPr>
              <a:t>0.8</a:t>
            </a:r>
            <a:endParaRPr lang="en-GB" altLang="en-US" sz="2400" dirty="0">
              <a:solidFill>
                <a:srgbClr val="FF0000"/>
              </a:solidFill>
              <a:latin typeface="Segoe UI Light" pitchFamily="34" charset="0"/>
              <a:cs typeface="Segoe UI Light" pitchFamily="34" charset="0"/>
            </a:endParaRPr>
          </a:p>
        </p:txBody>
      </p:sp>
      <p:pic>
        <p:nvPicPr>
          <p:cNvPr id="17415"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7228" y="2459177"/>
            <a:ext cx="825383" cy="68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2343" y="3517888"/>
            <a:ext cx="739670" cy="617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ounded Rectangle 10"/>
          <p:cNvSpPr/>
          <p:nvPr/>
        </p:nvSpPr>
        <p:spPr bwMode="auto">
          <a:xfrm>
            <a:off x="2083369" y="155888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1682574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60" y="2362353"/>
            <a:ext cx="3793587" cy="240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2" name="TextBox 2"/>
          <p:cNvSpPr txBox="1">
            <a:spLocks noChangeArrowheads="1"/>
          </p:cNvSpPr>
          <p:nvPr/>
        </p:nvSpPr>
        <p:spPr bwMode="auto">
          <a:xfrm>
            <a:off x="6299173" y="956028"/>
            <a:ext cx="1827744"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dirty="0">
                <a:solidFill>
                  <a:schemeClr val="bg1"/>
                </a:solidFill>
                <a:latin typeface="Segoe UI Light" pitchFamily="34" charset="0"/>
                <a:cs typeface="Segoe UI Light" pitchFamily="34" charset="0"/>
              </a:rPr>
              <a:t>And so on ….</a:t>
            </a:r>
          </a:p>
        </p:txBody>
      </p:sp>
      <p:sp>
        <p:nvSpPr>
          <p:cNvPr id="22534" name="Rectangle 5"/>
          <p:cNvSpPr>
            <a:spLocks noChangeArrowheads="1"/>
          </p:cNvSpPr>
          <p:nvPr/>
        </p:nvSpPr>
        <p:spPr bwMode="auto">
          <a:xfrm>
            <a:off x="5359505" y="2487748"/>
            <a:ext cx="5758261"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solidFill>
                  <a:srgbClr val="0033CC"/>
                </a:solidFill>
                <a:latin typeface="Segoe UI Light" pitchFamily="34" charset="0"/>
                <a:cs typeface="Segoe UI Light" pitchFamily="34" charset="0"/>
              </a:rPr>
              <a:t>6.4 </a:t>
            </a:r>
          </a:p>
          <a:p>
            <a:pPr eaLnBrk="1" hangingPunct="1">
              <a:spcBef>
                <a:spcPct val="0"/>
              </a:spcBef>
              <a:buFontTx/>
              <a:buNone/>
            </a:pPr>
            <a:endParaRPr lang="en-GB" altLang="en-US" sz="2800" dirty="0">
              <a:solidFill>
                <a:srgbClr val="0033CC"/>
              </a:solidFill>
              <a:latin typeface="Segoe UI Light" pitchFamily="34" charset="0"/>
              <a:cs typeface="Segoe UI Light" pitchFamily="34" charset="0"/>
            </a:endParaRP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2.8                                                          0.9                                                   </a:t>
            </a:r>
          </a:p>
          <a:p>
            <a:pPr eaLnBrk="1" hangingPunct="1">
              <a:spcBef>
                <a:spcPct val="0"/>
              </a:spcBef>
              <a:buFontTx/>
              <a:buNone/>
            </a:pPr>
            <a:r>
              <a:rPr lang="en-GB" altLang="en-US" sz="2800" dirty="0">
                <a:solidFill>
                  <a:srgbClr val="0033CC"/>
                </a:solidFill>
                <a:latin typeface="Segoe UI Light" pitchFamily="34" charset="0"/>
                <a:cs typeface="Segoe UI Light" pitchFamily="34" charset="0"/>
              </a:rPr>
              <a:t>                                                        </a:t>
            </a:r>
            <a:r>
              <a:rPr lang="en-GB" altLang="en-US" sz="2800" dirty="0">
                <a:solidFill>
                  <a:srgbClr val="FF0000"/>
                </a:solidFill>
                <a:latin typeface="Segoe UI Light" pitchFamily="34" charset="0"/>
                <a:cs typeface="Segoe UI Light" pitchFamily="34" charset="0"/>
              </a:rPr>
              <a:t>1</a:t>
            </a:r>
            <a:r>
              <a:rPr lang="en-GB" altLang="en-US" sz="2800" dirty="0">
                <a:solidFill>
                  <a:srgbClr val="0033CC"/>
                </a:solidFill>
                <a:latin typeface="Segoe UI Light" pitchFamily="34" charset="0"/>
                <a:cs typeface="Segoe UI Light" pitchFamily="34" charset="0"/>
              </a:rPr>
              <a:t>  </a:t>
            </a:r>
          </a:p>
          <a:p>
            <a:pPr eaLnBrk="1" hangingPunct="1">
              <a:spcBef>
                <a:spcPct val="0"/>
              </a:spcBef>
              <a:buFontTx/>
              <a:buNone/>
            </a:pPr>
            <a:r>
              <a:rPr lang="en-GB" altLang="en-US" sz="2400" dirty="0">
                <a:solidFill>
                  <a:srgbClr val="0033CC"/>
                </a:solidFill>
                <a:latin typeface="Segoe UI Light" pitchFamily="34" charset="0"/>
                <a:cs typeface="Segoe UI Light" pitchFamily="34" charset="0"/>
              </a:rPr>
              <a:t>1.7                                              </a:t>
            </a:r>
            <a:r>
              <a:rPr lang="en-GB" altLang="en-US" sz="2400" i="1" dirty="0">
                <a:solidFill>
                  <a:srgbClr val="0033CC"/>
                </a:solidFill>
                <a:latin typeface="Segoe UI Light" pitchFamily="34" charset="0"/>
                <a:cs typeface="Segoe UI Light" pitchFamily="34" charset="0"/>
              </a:rPr>
              <a:t>error</a:t>
            </a:r>
            <a:r>
              <a:rPr lang="en-GB" altLang="en-US" sz="2400" dirty="0">
                <a:solidFill>
                  <a:srgbClr val="0033CC"/>
                </a:solidFill>
                <a:latin typeface="Segoe UI Light" pitchFamily="34" charset="0"/>
                <a:cs typeface="Segoe UI Light" pitchFamily="34" charset="0"/>
              </a:rPr>
              <a:t>  0.1</a:t>
            </a:r>
            <a:endParaRPr lang="en-GB" altLang="en-US" sz="2400" dirty="0">
              <a:solidFill>
                <a:srgbClr val="FF0000"/>
              </a:solidFill>
              <a:latin typeface="Segoe UI Light" pitchFamily="34" charset="0"/>
              <a:cs typeface="Segoe UI Light" pitchFamily="34" charset="0"/>
            </a:endParaRPr>
          </a:p>
        </p:txBody>
      </p:sp>
      <p:pic>
        <p:nvPicPr>
          <p:cNvPr id="22535"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a:off x="6729324" y="3152815"/>
            <a:ext cx="823795" cy="68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flipH="1" flipV="1">
            <a:off x="8249932" y="2836949"/>
            <a:ext cx="704750" cy="587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2581775" y="4816278"/>
            <a:ext cx="5864041" cy="1477328"/>
          </a:xfrm>
          <a:prstGeom prst="rect">
            <a:avLst/>
          </a:prstGeom>
          <a:solidFill>
            <a:srgbClr val="FFC000"/>
          </a:solidFill>
        </p:spPr>
        <p:txBody>
          <a:bodyPr wrap="none">
            <a:spAutoFit/>
          </a:bodyPr>
          <a:lstStyle/>
          <a:p>
            <a:pPr>
              <a:defRPr/>
            </a:pPr>
            <a:r>
              <a:rPr lang="en-GB" b="1" dirty="0">
                <a:solidFill>
                  <a:schemeClr val="bg1"/>
                </a:solidFill>
                <a:latin typeface="Segoe UI Light" pitchFamily="34" charset="0"/>
                <a:cs typeface="Segoe UI Light" pitchFamily="34" charset="0"/>
              </a:rPr>
              <a:t>Repeat this thousands, maybe millions of times – each time</a:t>
            </a:r>
          </a:p>
          <a:p>
            <a:pPr>
              <a:defRPr/>
            </a:pPr>
            <a:r>
              <a:rPr lang="en-GB" b="1" dirty="0">
                <a:solidFill>
                  <a:schemeClr val="bg1"/>
                </a:solidFill>
                <a:latin typeface="Segoe UI Light" pitchFamily="34" charset="0"/>
                <a:cs typeface="Segoe UI Light" pitchFamily="34" charset="0"/>
              </a:rPr>
              <a:t>taking a random training instance, and making slight </a:t>
            </a:r>
          </a:p>
          <a:p>
            <a:pPr>
              <a:defRPr/>
            </a:pPr>
            <a:r>
              <a:rPr lang="en-GB" b="1" dirty="0">
                <a:solidFill>
                  <a:schemeClr val="bg1"/>
                </a:solidFill>
                <a:latin typeface="Segoe UI Light" pitchFamily="34" charset="0"/>
                <a:cs typeface="Segoe UI Light" pitchFamily="34" charset="0"/>
              </a:rPr>
              <a:t>weight adjustments</a:t>
            </a:r>
          </a:p>
          <a:p>
            <a:pPr>
              <a:defRPr/>
            </a:pPr>
            <a:r>
              <a:rPr lang="en-GB" b="1" dirty="0">
                <a:solidFill>
                  <a:schemeClr val="accent4">
                    <a:lumMod val="95000"/>
                    <a:lumOff val="5000"/>
                  </a:schemeClr>
                </a:solidFill>
                <a:latin typeface="Segoe UI Light" pitchFamily="34" charset="0"/>
                <a:cs typeface="Segoe UI Light" pitchFamily="34" charset="0"/>
              </a:rPr>
              <a:t>  </a:t>
            </a:r>
            <a:r>
              <a:rPr lang="en-GB" b="1" i="1" dirty="0">
                <a:solidFill>
                  <a:schemeClr val="accent4">
                    <a:lumMod val="95000"/>
                    <a:lumOff val="5000"/>
                  </a:schemeClr>
                </a:solidFill>
                <a:latin typeface="Segoe UI Light" pitchFamily="34" charset="0"/>
                <a:cs typeface="Segoe UI Light" pitchFamily="34" charset="0"/>
              </a:rPr>
              <a:t>Algorithms for weight adjustment are designed to make</a:t>
            </a:r>
          </a:p>
          <a:p>
            <a:pPr>
              <a:defRPr/>
            </a:pPr>
            <a:r>
              <a:rPr lang="en-GB" b="1" i="1" dirty="0">
                <a:solidFill>
                  <a:schemeClr val="accent4">
                    <a:lumMod val="95000"/>
                    <a:lumOff val="5000"/>
                  </a:schemeClr>
                </a:solidFill>
                <a:latin typeface="Segoe UI Light" pitchFamily="34" charset="0"/>
                <a:cs typeface="Segoe UI Light" pitchFamily="34" charset="0"/>
              </a:rPr>
              <a:t>changes that will reduce the error</a:t>
            </a:r>
            <a:endParaRPr lang="en-GB" b="1" dirty="0">
              <a:solidFill>
                <a:schemeClr val="accent4">
                  <a:lumMod val="95000"/>
                  <a:lumOff val="5000"/>
                </a:schemeClr>
              </a:solidFill>
              <a:latin typeface="Segoe UI Light" pitchFamily="34" charset="0"/>
              <a:cs typeface="Segoe UI Light" pitchFamily="34" charset="0"/>
            </a:endParaRPr>
          </a:p>
        </p:txBody>
      </p:sp>
      <p:pic>
        <p:nvPicPr>
          <p:cNvPr id="1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3864"/>
          <a:stretch/>
        </p:blipFill>
        <p:spPr bwMode="auto">
          <a:xfrm>
            <a:off x="2083369" y="1163470"/>
            <a:ext cx="2950401" cy="23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bwMode="auto">
          <a:xfrm>
            <a:off x="2083368" y="2301567"/>
            <a:ext cx="2729744" cy="372361"/>
          </a:xfrm>
          <a:prstGeom prst="round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278541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BFAC4B41-65A4-6F4B-8182-C084A15B0FB8}"/>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Representation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AF522F-88CB-1341-ACA2-13EE87D6F617}"/>
                  </a:ext>
                </a:extLst>
              </p:cNvPr>
              <p:cNvSpPr>
                <a:spLocks noGrp="1"/>
              </p:cNvSpPr>
              <p:nvPr>
                <p:ph idx="1"/>
              </p:nvPr>
            </p:nvSpPr>
            <p:spPr>
              <a:xfrm>
                <a:off x="5120640" y="804672"/>
                <a:ext cx="6281928" cy="5248656"/>
              </a:xfrm>
            </p:spPr>
            <p:txBody>
              <a:bodyPr anchor="ctr">
                <a:normAutofit/>
              </a:bodyPr>
              <a:lstStyle/>
              <a:p>
                <a:r>
                  <a:rPr lang="en-US" sz="2000"/>
                  <a:t>We are trying to build a </a:t>
                </a:r>
                <a:r>
                  <a:rPr lang="en-US" sz="2000" b="1"/>
                  <a:t>model</a:t>
                </a:r>
                <a:r>
                  <a:rPr lang="en-US" sz="2000"/>
                  <a:t> that learns a </a:t>
                </a:r>
                <a:r>
                  <a:rPr lang="en-US" sz="2000" b="1"/>
                  <a:t>representation</a:t>
                </a:r>
                <a:r>
                  <a:rPr lang="en-US" sz="2000"/>
                  <a:t> </a:t>
                </a:r>
              </a:p>
              <a:p>
                <a:pPr marL="457200" lvl="1" indent="0">
                  <a:buNone/>
                </a:pPr>
                <a14:m>
                  <m:oMathPara xmlns:m="http://schemas.openxmlformats.org/officeDocument/2006/math">
                    <m:oMathParaPr>
                      <m:jc m:val="center"/>
                    </m:oMathParaPr>
                    <m:oMath xmlns:m="http://schemas.openxmlformats.org/officeDocument/2006/math">
                      <m:r>
                        <a:rPr lang="en-US" sz="2000" b="0" i="1">
                          <a:latin typeface="Cambria Math" panose="02040503050406030204" pitchFamily="18" charset="0"/>
                        </a:rPr>
                        <m:t>𝑦</m:t>
                      </m:r>
                      <m:r>
                        <a:rPr lang="en-US" sz="2000" b="0" i="1">
                          <a:latin typeface="Cambria Math" panose="02040503050406030204" pitchFamily="18" charset="0"/>
                        </a:rPr>
                        <m:t>=</m:t>
                      </m:r>
                      <m:sSup>
                        <m:sSupPr>
                          <m:ctrlPr>
                            <a:rPr lang="en-US" sz="2000" b="0" i="1">
                              <a:latin typeface="Cambria Math" panose="02040503050406030204" pitchFamily="18" charset="0"/>
                            </a:rPr>
                          </m:ctrlPr>
                        </m:sSupPr>
                        <m:e>
                          <m:r>
                            <a:rPr lang="en-US" sz="2000" b="0" i="1">
                              <a:latin typeface="Cambria Math" panose="02040503050406030204" pitchFamily="18" charset="0"/>
                            </a:rPr>
                            <m:t>𝑓</m:t>
                          </m:r>
                        </m:e>
                        <m:sup>
                          <m:r>
                            <a:rPr lang="en-US" sz="2000" b="0" i="1">
                              <a:latin typeface="Cambria Math" panose="02040503050406030204" pitchFamily="18" charset="0"/>
                            </a:rPr>
                            <m:t>∗</m:t>
                          </m:r>
                        </m:sup>
                      </m:sSup>
                      <m:r>
                        <a:rPr lang="en-US" sz="2000" b="0" i="1">
                          <a:latin typeface="Cambria Math" panose="02040503050406030204" pitchFamily="18" charset="0"/>
                        </a:rPr>
                        <m:t>(</m:t>
                      </m:r>
                      <m:r>
                        <a:rPr lang="en-US" sz="2000" b="0" i="1">
                          <a:latin typeface="Cambria Math" panose="02040503050406030204" pitchFamily="18" charset="0"/>
                        </a:rPr>
                        <m:t>𝑥</m:t>
                      </m:r>
                      <m:r>
                        <a:rPr lang="en-US" sz="2000" b="0" i="1">
                          <a:latin typeface="Cambria Math" panose="02040503050406030204" pitchFamily="18" charset="0"/>
                        </a:rPr>
                        <m:t>)</m:t>
                      </m:r>
                    </m:oMath>
                  </m:oMathPara>
                </a14:m>
                <a:endParaRPr lang="en-US" sz="2000"/>
              </a:p>
              <a:p>
                <a:r>
                  <a:rPr lang="en-US" sz="2000"/>
                  <a:t>Where y represents the classes (0,1) and x is a vector of numerical </a:t>
                </a:r>
                <a:r>
                  <a:rPr lang="en-US" sz="2000" b="1"/>
                  <a:t>input</a:t>
                </a:r>
                <a:r>
                  <a:rPr lang="en-US" sz="2000"/>
                  <a:t> features</a:t>
                </a:r>
              </a:p>
              <a:p>
                <a:r>
                  <a:rPr lang="en-US" sz="2000"/>
                  <a:t>The network has 1 hidden layer h whose output is</a:t>
                </a:r>
              </a:p>
              <a:p>
                <a:pPr marL="0" indent="0">
                  <a:buNone/>
                </a:pPr>
                <a14:m>
                  <m:oMathPara xmlns:m="http://schemas.openxmlformats.org/officeDocument/2006/math">
                    <m:oMathParaPr>
                      <m:jc m:val="center"/>
                    </m:oMathParaPr>
                    <m:oMath xmlns:m="http://schemas.openxmlformats.org/officeDocument/2006/math">
                      <m:r>
                        <a:rPr lang="en-US" sz="2000" b="0" i="1">
                          <a:latin typeface="Cambria Math" panose="02040503050406030204" pitchFamily="18" charset="0"/>
                        </a:rPr>
                        <m:t>h</m:t>
                      </m:r>
                      <m:r>
                        <a:rPr lang="en-US" sz="2000" b="0" i="1">
                          <a:latin typeface="Cambria Math" panose="02040503050406030204" pitchFamily="18" charset="0"/>
                        </a:rPr>
                        <m:t>=</m:t>
                      </m:r>
                      <m:r>
                        <a:rPr lang="en-US" sz="2000" b="0" i="1">
                          <a:latin typeface="Cambria Math" panose="02040503050406030204" pitchFamily="18" charset="0"/>
                        </a:rPr>
                        <m:t>𝑔</m:t>
                      </m:r>
                      <m:d>
                        <m:dPr>
                          <m:ctrlPr>
                            <a:rPr lang="en-US" sz="2000" b="0" i="1">
                              <a:latin typeface="Cambria Math" panose="02040503050406030204" pitchFamily="18" charset="0"/>
                            </a:rPr>
                          </m:ctrlPr>
                        </m:dPr>
                        <m:e>
                          <m:sSup>
                            <m:sSupPr>
                              <m:ctrlPr>
                                <a:rPr lang="en-US" sz="2000" b="0" i="1">
                                  <a:latin typeface="Cambria Math" panose="02040503050406030204" pitchFamily="18" charset="0"/>
                                </a:rPr>
                              </m:ctrlPr>
                            </m:sSupPr>
                            <m:e>
                              <m:r>
                                <a:rPr lang="en-US" sz="2000" b="0" i="1">
                                  <a:latin typeface="Cambria Math" panose="02040503050406030204" pitchFamily="18" charset="0"/>
                                </a:rPr>
                                <m:t>𝑊</m:t>
                              </m:r>
                            </m:e>
                            <m:sup>
                              <m:r>
                                <a:rPr lang="en-US" sz="2000" b="0" i="1">
                                  <a:latin typeface="Cambria Math" panose="02040503050406030204" pitchFamily="18" charset="0"/>
                                </a:rPr>
                                <m:t>𝑇</m:t>
                              </m:r>
                            </m:sup>
                          </m:sSup>
                          <m:r>
                            <a:rPr lang="en-US" sz="2000" b="0" i="1">
                              <a:latin typeface="Cambria Math" panose="02040503050406030204" pitchFamily="18" charset="0"/>
                            </a:rPr>
                            <m:t>𝑥</m:t>
                          </m:r>
                          <m:r>
                            <a:rPr lang="en-US" sz="2000" b="0" i="1">
                              <a:latin typeface="Cambria Math" panose="02040503050406030204" pitchFamily="18" charset="0"/>
                            </a:rPr>
                            <m:t>+</m:t>
                          </m:r>
                          <m:r>
                            <a:rPr lang="en-US" sz="2000" b="0" i="1">
                              <a:latin typeface="Cambria Math" panose="02040503050406030204" pitchFamily="18" charset="0"/>
                            </a:rPr>
                            <m:t>𝑐</m:t>
                          </m:r>
                        </m:e>
                      </m:d>
                    </m:oMath>
                  </m:oMathPara>
                </a14:m>
                <a:endParaRPr lang="en-US" sz="2000" b="0"/>
              </a:p>
              <a:p>
                <a:r>
                  <a:rPr lang="en-US" sz="2000"/>
                  <a:t>Where g is the </a:t>
                </a:r>
                <a:r>
                  <a:rPr lang="en-US" sz="2000" b="1"/>
                  <a:t>activation</a:t>
                </a:r>
                <a:r>
                  <a:rPr lang="en-US" sz="2000"/>
                  <a:t> function, c a bias vector and W the </a:t>
                </a:r>
                <a:r>
                  <a:rPr lang="en-US" sz="2000" b="1"/>
                  <a:t>weight matrix </a:t>
                </a:r>
                <a:r>
                  <a:rPr lang="en-US" sz="2000"/>
                  <a:t>from input i to neuron j</a:t>
                </a:r>
              </a:p>
              <a:p>
                <a:r>
                  <a:rPr lang="en-US" sz="2000"/>
                  <a:t>A model</a:t>
                </a:r>
                <a:r>
                  <a:rPr lang="en-US" sz="2000" b="1"/>
                  <a:t> </a:t>
                </a:r>
                <a:r>
                  <a:rPr lang="en-US" sz="2000"/>
                  <a:t>of the representation is then</a:t>
                </a:r>
              </a:p>
              <a:p>
                <a:pPr marL="0" indent="0">
                  <a:buNone/>
                </a:pPr>
                <a14:m>
                  <m:oMathPara xmlns:m="http://schemas.openxmlformats.org/officeDocument/2006/math">
                    <m:oMathParaPr>
                      <m:jc m:val="center"/>
                    </m:oMathParaPr>
                    <m:oMath xmlns:m="http://schemas.openxmlformats.org/officeDocument/2006/math">
                      <m:r>
                        <a:rPr lang="en-US" sz="2000" b="0" i="1">
                          <a:latin typeface="Cambria Math" panose="02040503050406030204" pitchFamily="18" charset="0"/>
                        </a:rPr>
                        <m:t>𝑦</m:t>
                      </m:r>
                      <m:r>
                        <a:rPr lang="en-US" sz="2000" b="0" i="1">
                          <a:latin typeface="Cambria Math" panose="02040503050406030204" pitchFamily="18" charset="0"/>
                        </a:rPr>
                        <m:t>=</m:t>
                      </m:r>
                      <m:r>
                        <a:rPr lang="en-US" sz="2000" b="0" i="1">
                          <a:latin typeface="Cambria Math" panose="02040503050406030204" pitchFamily="18" charset="0"/>
                        </a:rPr>
                        <m:t>𝑓</m:t>
                      </m:r>
                      <m:d>
                        <m:dPr>
                          <m:ctrlPr>
                            <a:rPr lang="en-US" sz="2000" b="0" i="1">
                              <a:latin typeface="Cambria Math" panose="02040503050406030204" pitchFamily="18" charset="0"/>
                            </a:rPr>
                          </m:ctrlPr>
                        </m:dPr>
                        <m:e>
                          <m:r>
                            <a:rPr lang="en-US" sz="2000" b="0" i="1">
                              <a:latin typeface="Cambria Math" panose="02040503050406030204" pitchFamily="18" charset="0"/>
                            </a:rPr>
                            <m:t>h</m:t>
                          </m:r>
                        </m:e>
                      </m:d>
                      <m:r>
                        <a:rPr lang="en-US" sz="2000" b="0" i="1">
                          <a:latin typeface="Cambria Math" panose="02040503050406030204" pitchFamily="18" charset="0"/>
                        </a:rPr>
                        <m:t>=</m:t>
                      </m:r>
                      <m:sSup>
                        <m:sSupPr>
                          <m:ctrlPr>
                            <a:rPr lang="en-US" sz="2000" b="0" i="1">
                              <a:latin typeface="Cambria Math" panose="02040503050406030204" pitchFamily="18" charset="0"/>
                            </a:rPr>
                          </m:ctrlPr>
                        </m:sSupPr>
                        <m:e>
                          <m:r>
                            <a:rPr lang="en-US" sz="2000" b="0" i="1">
                              <a:latin typeface="Cambria Math" panose="02040503050406030204" pitchFamily="18" charset="0"/>
                            </a:rPr>
                            <m:t>𝑤</m:t>
                          </m:r>
                        </m:e>
                        <m:sup>
                          <m:r>
                            <a:rPr lang="en-US" sz="2000" b="0" i="1">
                              <a:latin typeface="Cambria Math" panose="02040503050406030204" pitchFamily="18" charset="0"/>
                            </a:rPr>
                            <m:t>𝑇</m:t>
                          </m:r>
                        </m:sup>
                      </m:sSup>
                      <m:r>
                        <a:rPr lang="en-US" sz="2000" b="0" i="1">
                          <a:latin typeface="Cambria Math" panose="02040503050406030204" pitchFamily="18" charset="0"/>
                        </a:rPr>
                        <m:t>h</m:t>
                      </m:r>
                      <m:r>
                        <a:rPr lang="en-US" sz="2000" b="0" i="1">
                          <a:latin typeface="Cambria Math" panose="02040503050406030204" pitchFamily="18" charset="0"/>
                        </a:rPr>
                        <m:t>+</m:t>
                      </m:r>
                      <m:r>
                        <a:rPr lang="en-US" sz="2000" b="0" i="1">
                          <a:latin typeface="Cambria Math" panose="02040503050406030204" pitchFamily="18" charset="0"/>
                        </a:rPr>
                        <m:t>𝑏</m:t>
                      </m:r>
                      <m:r>
                        <a:rPr lang="en-US" sz="2000" b="0" i="1">
                          <a:latin typeface="Cambria Math" panose="02040503050406030204" pitchFamily="18" charset="0"/>
                        </a:rPr>
                        <m:t>=</m:t>
                      </m:r>
                      <m:sSup>
                        <m:sSupPr>
                          <m:ctrlPr>
                            <a:rPr lang="en-US" sz="2000" b="0" i="1">
                              <a:latin typeface="Cambria Math" panose="02040503050406030204" pitchFamily="18" charset="0"/>
                            </a:rPr>
                          </m:ctrlPr>
                        </m:sSupPr>
                        <m:e>
                          <m:r>
                            <a:rPr lang="en-US" sz="2000" b="0" i="1">
                              <a:latin typeface="Cambria Math" panose="02040503050406030204" pitchFamily="18" charset="0"/>
                            </a:rPr>
                            <m:t>𝑤</m:t>
                          </m:r>
                        </m:e>
                        <m:sup>
                          <m:r>
                            <a:rPr lang="en-US" sz="2000" b="0" i="1">
                              <a:latin typeface="Cambria Math" panose="02040503050406030204" pitchFamily="18" charset="0"/>
                            </a:rPr>
                            <m:t>𝑇</m:t>
                          </m:r>
                        </m:sup>
                      </m:sSup>
                      <m:r>
                        <a:rPr lang="en-US" sz="2000" b="0" i="1">
                          <a:latin typeface="Cambria Math" panose="02040503050406030204" pitchFamily="18" charset="0"/>
                        </a:rPr>
                        <m:t>𝑔</m:t>
                      </m:r>
                      <m:d>
                        <m:dPr>
                          <m:ctrlPr>
                            <a:rPr lang="en-US" sz="2000" b="0" i="1">
                              <a:latin typeface="Cambria Math" panose="02040503050406030204" pitchFamily="18" charset="0"/>
                            </a:rPr>
                          </m:ctrlPr>
                        </m:dPr>
                        <m:e>
                          <m:sSup>
                            <m:sSupPr>
                              <m:ctrlPr>
                                <a:rPr lang="en-US" sz="2000" b="0" i="1">
                                  <a:latin typeface="Cambria Math" panose="02040503050406030204" pitchFamily="18" charset="0"/>
                                </a:rPr>
                              </m:ctrlPr>
                            </m:sSupPr>
                            <m:e>
                              <m:r>
                                <a:rPr lang="en-US" sz="2000" b="0" i="1">
                                  <a:latin typeface="Cambria Math" panose="02040503050406030204" pitchFamily="18" charset="0"/>
                                </a:rPr>
                                <m:t>𝑊</m:t>
                              </m:r>
                            </m:e>
                            <m:sup>
                              <m:r>
                                <a:rPr lang="en-US" sz="2000" b="0" i="1">
                                  <a:latin typeface="Cambria Math" panose="02040503050406030204" pitchFamily="18" charset="0"/>
                                </a:rPr>
                                <m:t>𝑇</m:t>
                              </m:r>
                            </m:sup>
                          </m:sSup>
                          <m:r>
                            <a:rPr lang="en-US" sz="2000" b="0" i="1">
                              <a:latin typeface="Cambria Math" panose="02040503050406030204" pitchFamily="18" charset="0"/>
                            </a:rPr>
                            <m:t>𝑥</m:t>
                          </m:r>
                          <m:r>
                            <a:rPr lang="en-US" sz="2000" b="0" i="1">
                              <a:latin typeface="Cambria Math" panose="02040503050406030204" pitchFamily="18" charset="0"/>
                            </a:rPr>
                            <m:t>+</m:t>
                          </m:r>
                          <m:r>
                            <a:rPr lang="en-US" sz="2000" b="0" i="1">
                              <a:latin typeface="Cambria Math" panose="02040503050406030204" pitchFamily="18" charset="0"/>
                            </a:rPr>
                            <m:t>𝑐</m:t>
                          </m:r>
                        </m:e>
                      </m:d>
                      <m:r>
                        <a:rPr lang="en-US" sz="2000" b="0" i="1">
                          <a:latin typeface="Cambria Math" panose="02040503050406030204" pitchFamily="18" charset="0"/>
                        </a:rPr>
                        <m:t>+</m:t>
                      </m:r>
                      <m:r>
                        <a:rPr lang="en-US" sz="2000" b="0" i="1">
                          <a:latin typeface="Cambria Math" panose="02040503050406030204" pitchFamily="18" charset="0"/>
                        </a:rPr>
                        <m:t>𝑏</m:t>
                      </m:r>
                    </m:oMath>
                  </m:oMathPara>
                </a14:m>
                <a:endParaRPr lang="en-US" sz="2000" b="0"/>
              </a:p>
              <a:p>
                <a:r>
                  <a:rPr lang="en-US" sz="2000"/>
                  <a:t>Where w is the weight vector from hidden layer to output and b is a bias</a:t>
                </a:r>
              </a:p>
            </p:txBody>
          </p:sp>
        </mc:Choice>
        <mc:Fallback>
          <p:sp>
            <p:nvSpPr>
              <p:cNvPr id="3" name="Content Placeholder 2">
                <a:extLst>
                  <a:ext uri="{FF2B5EF4-FFF2-40B4-BE49-F238E27FC236}">
                    <a16:creationId xmlns:a16="http://schemas.microsoft.com/office/drawing/2014/main" id="{D9AF522F-88CB-1341-ACA2-13EE87D6F617}"/>
                  </a:ext>
                </a:extLst>
              </p:cNvPr>
              <p:cNvSpPr>
                <a:spLocks noGrp="1" noRot="1" noChangeAspect="1" noMove="1" noResize="1" noEditPoints="1" noAdjustHandles="1" noChangeArrowheads="1" noChangeShapeType="1" noTextEdit="1"/>
              </p:cNvSpPr>
              <p:nvPr>
                <p:ph idx="1"/>
              </p:nvPr>
            </p:nvSpPr>
            <p:spPr>
              <a:xfrm>
                <a:off x="5120640" y="804672"/>
                <a:ext cx="6281928" cy="5248656"/>
              </a:xfrm>
              <a:blipFill>
                <a:blip r:embed="rId3"/>
                <a:stretch>
                  <a:fillRect l="-605" r="-1210"/>
                </a:stretch>
              </a:blipFill>
            </p:spPr>
            <p:txBody>
              <a:bodyPr/>
              <a:lstStyle/>
              <a:p>
                <a:r>
                  <a:rPr lang="en-US">
                    <a:noFill/>
                  </a:rPr>
                  <a:t> </a:t>
                </a:r>
              </a:p>
            </p:txBody>
          </p:sp>
        </mc:Fallback>
      </mc:AlternateContent>
    </p:spTree>
    <p:extLst>
      <p:ext uri="{BB962C8B-B14F-4D97-AF65-F5344CB8AC3E}">
        <p14:creationId xmlns:p14="http://schemas.microsoft.com/office/powerpoint/2010/main" val="2720042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157E9-B02E-E14C-B794-3802C7A9FFC4}"/>
              </a:ext>
            </a:extLst>
          </p:cNvPr>
          <p:cNvSpPr>
            <a:spLocks noGrp="1"/>
          </p:cNvSpPr>
          <p:nvPr>
            <p:ph type="title"/>
          </p:nvPr>
        </p:nvSpPr>
        <p:spPr>
          <a:xfrm>
            <a:off x="838200" y="365125"/>
            <a:ext cx="10515600" cy="1325563"/>
          </a:xfrm>
        </p:spPr>
        <p:txBody>
          <a:bodyPr/>
          <a:lstStyle/>
          <a:p>
            <a:r>
              <a:rPr lang="en-US"/>
              <a:t>Choice of Activation</a:t>
            </a:r>
            <a:endParaRPr lang="en-US" dirty="0"/>
          </a:p>
        </p:txBody>
      </p:sp>
      <p:sp>
        <p:nvSpPr>
          <p:cNvPr id="3" name="Content Placeholder 2">
            <a:extLst>
              <a:ext uri="{FF2B5EF4-FFF2-40B4-BE49-F238E27FC236}">
                <a16:creationId xmlns:a16="http://schemas.microsoft.com/office/drawing/2014/main" id="{77E3AA04-929D-314F-B8D0-C71F6E88CE13}"/>
              </a:ext>
            </a:extLst>
          </p:cNvPr>
          <p:cNvSpPr>
            <a:spLocks noGrp="1"/>
          </p:cNvSpPr>
          <p:nvPr>
            <p:ph idx="1"/>
          </p:nvPr>
        </p:nvSpPr>
        <p:spPr>
          <a:xfrm>
            <a:off x="838200" y="1825625"/>
            <a:ext cx="10515600" cy="4351338"/>
          </a:xfrm>
        </p:spPr>
        <p:txBody>
          <a:bodyPr/>
          <a:lstStyle/>
          <a:p>
            <a:r>
              <a:rPr lang="en-US"/>
              <a:t>Linear Units for gaussian output distributions</a:t>
            </a:r>
          </a:p>
          <a:p>
            <a:r>
              <a:rPr lang="en-US"/>
              <a:t>Sigmoid Units for Bernoulli output distributions</a:t>
            </a:r>
          </a:p>
          <a:p>
            <a:pPr lvl="1"/>
            <a:r>
              <a:rPr lang="en-US"/>
              <a:t>Used for binary classification, where we predict P(y=1|x)</a:t>
            </a:r>
          </a:p>
          <a:p>
            <a:r>
              <a:rPr lang="en-US"/>
              <a:t>Softmax Units for multi-Bernoulli output distributions</a:t>
            </a:r>
          </a:p>
          <a:p>
            <a:pPr lvl="1"/>
            <a:r>
              <a:rPr lang="en-US"/>
              <a:t>Used for multi-class classification, winner-take-all</a:t>
            </a:r>
          </a:p>
          <a:p>
            <a:r>
              <a:rPr lang="en-US"/>
              <a:t>Rectified Linear Units (ReLU) for hidden layers</a:t>
            </a:r>
          </a:p>
          <a:p>
            <a:pPr lvl="1"/>
            <a:r>
              <a:rPr lang="en-US"/>
              <a:t>Default choice, other possible but not often recommended</a:t>
            </a:r>
            <a:endParaRPr lang="en-US" dirty="0"/>
          </a:p>
        </p:txBody>
      </p:sp>
    </p:spTree>
    <p:extLst>
      <p:ext uri="{BB962C8B-B14F-4D97-AF65-F5344CB8AC3E}">
        <p14:creationId xmlns:p14="http://schemas.microsoft.com/office/powerpoint/2010/main" val="1017748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87307" y="759778"/>
            <a:ext cx="11655840" cy="684156"/>
          </a:xfrm>
          <a:prstGeom prst="rect">
            <a:avLst/>
          </a:prstGeom>
        </p:spPr>
        <p:txBody>
          <a:bodyPr/>
          <a:lstStyle>
            <a:lvl1pPr algn="l" rtl="0" eaLnBrk="1" fontAlgn="base" hangingPunct="1">
              <a:lnSpc>
                <a:spcPct val="83000"/>
              </a:lnSpc>
              <a:spcBef>
                <a:spcPct val="0"/>
              </a:spcBef>
              <a:spcAft>
                <a:spcPct val="0"/>
              </a:spcAft>
              <a:defRPr sz="3600" b="1">
                <a:solidFill>
                  <a:srgbClr val="FF6534"/>
                </a:solidFill>
                <a:latin typeface="+mj-lt"/>
                <a:ea typeface="ＭＳ Ｐゴシック" pitchFamily="-112" charset="-128"/>
                <a:cs typeface="ＭＳ Ｐゴシック" pitchFamily="-112" charset="-128"/>
              </a:defRPr>
            </a:lvl1pPr>
            <a:lvl2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2pPr>
            <a:lvl3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3pPr>
            <a:lvl4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4pPr>
            <a:lvl5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a:lstStyle>
          <a:p>
            <a:r>
              <a:rPr lang="en-US" sz="3921" b="0" kern="0" dirty="0">
                <a:solidFill>
                  <a:schemeClr val="tx1"/>
                </a:solidFill>
                <a:latin typeface="Calibri Light" panose="020F0302020204030204" pitchFamily="34" charset="0"/>
                <a:cs typeface="Calibri Light" panose="020F0302020204030204" pitchFamily="34" charset="0"/>
              </a:rPr>
              <a:t>Common Activation Functions</a:t>
            </a:r>
          </a:p>
        </p:txBody>
      </p:sp>
      <mc:AlternateContent xmlns:mc="http://schemas.openxmlformats.org/markup-compatibility/2006" xmlns:a14="http://schemas.microsoft.com/office/drawing/2010/main">
        <mc:Choice Requires="a14">
          <p:sp>
            <p:nvSpPr>
              <p:cNvPr id="3" name="Text Placeholder 5"/>
              <p:cNvSpPr txBox="1">
                <a:spLocks/>
              </p:cNvSpPr>
              <p:nvPr/>
            </p:nvSpPr>
            <p:spPr>
              <a:xfrm>
                <a:off x="394913" y="1734584"/>
                <a:ext cx="5638335" cy="44600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1"/>
                    </a:solidFill>
                    <a:latin typeface="Calibri Light" panose="020F0302020204030204" pitchFamily="34" charset="0"/>
                    <a:cs typeface="Calibri Light" panose="020F0302020204030204" pitchFamily="34" charset="0"/>
                  </a:rPr>
                  <a:t>     Logistic Sigmoid</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Output between [0, 1]</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y = </a:t>
                </a:r>
                <a14:m>
                  <m:oMath xmlns:m="http://schemas.openxmlformats.org/officeDocument/2006/math">
                    <m:r>
                      <a:rPr lang="en-US" sz="1867"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oMath>
                </a14:m>
                <a:r>
                  <a:rPr lang="en-US" sz="1867" dirty="0">
                    <a:solidFill>
                      <a:schemeClr val="tx1"/>
                    </a:solidFill>
                    <a:latin typeface="Calibri Light" panose="020F0302020204030204" pitchFamily="34" charset="0"/>
                    <a:cs typeface="Calibri Light" panose="020F0302020204030204" pitchFamily="34" charset="0"/>
                  </a:rPr>
                  <a:t>1.0 / (1.0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Note </a:t>
                </a:r>
                <a14:m>
                  <m:oMath xmlns:m="http://schemas.openxmlformats.org/officeDocument/2006/math">
                    <m:sSup>
                      <m:sSup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867"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e>
                      <m:sup>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up>
                    </m:sSup>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𝜎</m:t>
                        </m:r>
                        <m:d>
                          <m:dPr>
                            <m:ctrlP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867"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d>
                      </m:e>
                    </m:d>
                  </m:oMath>
                </a14:m>
                <a:endParaRPr lang="en-US" sz="1867" b="0" dirty="0">
                  <a:solidFill>
                    <a:schemeClr val="tx1"/>
                  </a:solidFill>
                  <a:latin typeface="Calibri Light" panose="020F0302020204030204" pitchFamily="34" charset="0"/>
                  <a:ea typeface="Cambria Math" panose="02040503050406030204" pitchFamily="18" charset="0"/>
                  <a:cs typeface="Calibri Light" panose="020F0302020204030204" pitchFamily="34" charset="0"/>
                </a:endParaRPr>
              </a:p>
              <a:p>
                <a:pPr marL="336170" lvl="1" indent="0">
                  <a:buNone/>
                </a:pPr>
                <a:endParaRPr lang="en-US" sz="1867" dirty="0">
                  <a:solidFill>
                    <a:schemeClr val="tx1"/>
                  </a:solidFill>
                  <a:latin typeface="Calibri Light" panose="020F0302020204030204" pitchFamily="34" charset="0"/>
                  <a:cs typeface="Calibri Light" panose="020F0302020204030204" pitchFamily="34" charset="0"/>
                </a:endParaRPr>
              </a:p>
              <a:p>
                <a:pPr marL="336170" lvl="1" indent="0">
                  <a:buNone/>
                </a:pPr>
                <a:r>
                  <a:rPr lang="en-US" sz="2400" dirty="0">
                    <a:solidFill>
                      <a:schemeClr val="tx1"/>
                    </a:solidFill>
                    <a:latin typeface="Calibri Light" panose="020F0302020204030204" pitchFamily="34" charset="0"/>
                    <a:cs typeface="Calibri Light" panose="020F0302020204030204" pitchFamily="34" charset="0"/>
                  </a:rPr>
                  <a:t>Hyperbolic Tangent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Output between [-1, +1]</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y = tanh(x)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 + e</a:t>
                </a:r>
                <a:r>
                  <a:rPr lang="en-US" sz="1867" baseline="30000" dirty="0">
                    <a:solidFill>
                      <a:schemeClr val="tx1"/>
                    </a:solidFill>
                    <a:latin typeface="Calibri Light" panose="020F0302020204030204" pitchFamily="34" charset="0"/>
                    <a:cs typeface="Calibri Light" panose="020F0302020204030204" pitchFamily="34" charset="0"/>
                  </a:rPr>
                  <a:t>-x</a:t>
                </a:r>
                <a:r>
                  <a:rPr lang="en-US" sz="1867" dirty="0">
                    <a:solidFill>
                      <a:schemeClr val="tx1"/>
                    </a:solidFill>
                    <a:latin typeface="Calibri Light" panose="020F0302020204030204" pitchFamily="34" charset="0"/>
                    <a:cs typeface="Calibri Light" panose="020F0302020204030204" pitchFamily="34" charset="0"/>
                  </a:rPr>
                  <a:t>)</a:t>
                </a:r>
              </a:p>
              <a:p>
                <a:pPr marL="336170" lvl="1" indent="0">
                  <a:buNone/>
                </a:pPr>
                <a:r>
                  <a:rPr lang="en-US" sz="1867" dirty="0">
                    <a:solidFill>
                      <a:schemeClr val="tx1"/>
                    </a:solidFill>
                    <a:latin typeface="Calibri Light" panose="020F0302020204030204" pitchFamily="34" charset="0"/>
                    <a:cs typeface="Calibri Light" panose="020F0302020204030204" pitchFamily="34" charset="0"/>
                  </a:rPr>
                  <a:t>Note tanh’(x)=(1+tanh(x))(1-tanh(x))</a:t>
                </a:r>
              </a:p>
              <a:p>
                <a:pPr marL="336170" lvl="1" indent="0">
                  <a:buNone/>
                </a:pPr>
                <a:endParaRPr lang="en-US" sz="1867" dirty="0">
                  <a:solidFill>
                    <a:schemeClr val="tx1"/>
                  </a:solidFill>
                  <a:latin typeface="Calibri Light" panose="020F0302020204030204" pitchFamily="34" charset="0"/>
                  <a:cs typeface="Calibri Light" panose="020F0302020204030204" pitchFamily="34" charset="0"/>
                </a:endParaRPr>
              </a:p>
              <a:p>
                <a:pPr marL="0" indent="0">
                  <a:buNone/>
                </a:pPr>
                <a:r>
                  <a:rPr lang="en-US" sz="2400" dirty="0">
                    <a:solidFill>
                      <a:schemeClr val="tx1"/>
                    </a:solidFill>
                    <a:latin typeface="Calibri Light" panose="020F0302020204030204" pitchFamily="34" charset="0"/>
                    <a:cs typeface="Calibri Light" panose="020F0302020204030204" pitchFamily="34" charset="0"/>
                  </a:rPr>
                  <a:t>     </a:t>
                </a:r>
                <a:endParaRPr lang="en-US" sz="1961" dirty="0">
                  <a:solidFill>
                    <a:schemeClr val="tx1"/>
                  </a:solidFill>
                  <a:latin typeface="Calibri Light" panose="020F0302020204030204" pitchFamily="34" charset="0"/>
                  <a:cs typeface="Calibri Light" panose="020F0302020204030204" pitchFamily="34" charset="0"/>
                </a:endParaRPr>
              </a:p>
            </p:txBody>
          </p:sp>
        </mc:Choice>
        <mc:Fallback xmlns="">
          <p:sp>
            <p:nvSpPr>
              <p:cNvPr id="3" name="Text Placeholder 5"/>
              <p:cNvSpPr txBox="1">
                <a:spLocks noRot="1" noChangeAspect="1" noMove="1" noResize="1" noEditPoints="1" noAdjustHandles="1" noChangeArrowheads="1" noChangeShapeType="1" noTextEdit="1"/>
              </p:cNvSpPr>
              <p:nvPr/>
            </p:nvSpPr>
            <p:spPr>
              <a:xfrm>
                <a:off x="394913" y="1734584"/>
                <a:ext cx="5638335" cy="4460029"/>
              </a:xfrm>
              <a:prstGeom prst="rect">
                <a:avLst/>
              </a:prstGeom>
              <a:blipFill>
                <a:blip r:embed="rId3"/>
                <a:stretch>
                  <a:fillRect t="-1705"/>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1549" y="2014643"/>
            <a:ext cx="5509824" cy="3320205"/>
          </a:xfrm>
          <a:prstGeom prst="rect">
            <a:avLst/>
          </a:prstGeom>
        </p:spPr>
      </p:pic>
    </p:spTree>
    <p:extLst>
      <p:ext uri="{BB962C8B-B14F-4D97-AF65-F5344CB8AC3E}">
        <p14:creationId xmlns:p14="http://schemas.microsoft.com/office/powerpoint/2010/main" val="1551393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24256" y="4767072"/>
            <a:ext cx="6594189" cy="1625210"/>
          </a:xfrm>
        </p:spPr>
        <p:txBody>
          <a:bodyPr>
            <a:normAutofit/>
          </a:bodyPr>
          <a:lstStyle/>
          <a:p>
            <a:pPr algn="r"/>
            <a:r>
              <a:rPr lang="en-US">
                <a:solidFill>
                  <a:srgbClr val="FFFFFF"/>
                </a:solidFill>
              </a:rPr>
              <a:t>Pretensions to Thinking</a:t>
            </a:r>
          </a:p>
        </p:txBody>
      </p:sp>
      <p:pic>
        <p:nvPicPr>
          <p:cNvPr id="4" name="Picture 3"/>
          <p:cNvPicPr>
            <a:picLocks noChangeAspect="1"/>
          </p:cNvPicPr>
          <p:nvPr/>
        </p:nvPicPr>
        <p:blipFill rotWithShape="1">
          <a:blip r:embed="rId2"/>
          <a:srcRect r="1" b="12822"/>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8029319" y="917725"/>
            <a:ext cx="3424739" cy="4852362"/>
          </a:xfrm>
        </p:spPr>
        <p:txBody>
          <a:bodyPr anchor="ctr">
            <a:normAutofit/>
          </a:bodyPr>
          <a:lstStyle/>
          <a:p>
            <a:r>
              <a:rPr lang="en-US" sz="2000" i="1">
                <a:solidFill>
                  <a:srgbClr val="FFFFFF"/>
                </a:solidFill>
              </a:rPr>
              <a:t>“The Analytical Engine has no pretensions whatever to originate anything. It can do whatever we know how to order it to perform… Its province is to assist us in making available what we are already acquainted with.”</a:t>
            </a:r>
          </a:p>
        </p:txBody>
      </p:sp>
    </p:spTree>
    <p:extLst>
      <p:ext uri="{BB962C8B-B14F-4D97-AF65-F5344CB8AC3E}">
        <p14:creationId xmlns:p14="http://schemas.microsoft.com/office/powerpoint/2010/main" val="342659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18F66-F387-C848-9EC2-DD0FEBC77076}"/>
              </a:ext>
            </a:extLst>
          </p:cNvPr>
          <p:cNvSpPr>
            <a:spLocks noGrp="1"/>
          </p:cNvSpPr>
          <p:nvPr>
            <p:ph type="title"/>
          </p:nvPr>
        </p:nvSpPr>
        <p:spPr/>
        <p:txBody>
          <a:bodyPr/>
          <a:lstStyle/>
          <a:p>
            <a:r>
              <a:rPr lang="en-US" dirty="0"/>
              <a:t>Rectified Linear Unit (</a:t>
            </a:r>
            <a:r>
              <a:rPr lang="en-US" dirty="0" err="1"/>
              <a:t>ReLU</a:t>
            </a:r>
            <a:r>
              <a:rPr lang="en-US" dirty="0"/>
              <a:t>)</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39B20476-9DAB-CA43-A2C7-A723AA8717C4}"/>
                  </a:ext>
                </a:extLst>
              </p:cNvPr>
              <p:cNvSpPr>
                <a:spLocks noGrp="1"/>
              </p:cNvSpPr>
              <p:nvPr>
                <p:ph sz="half"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⁡{0,</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r>
                  <a:rPr lang="en-US" dirty="0"/>
                  <a:t>Chosen because it is piece-wise linear</a:t>
                </a:r>
              </a:p>
              <a:p>
                <a:pPr lvl="1"/>
                <a:r>
                  <a:rPr lang="en-US" dirty="0"/>
                  <a:t>It allows for non-linear models</a:t>
                </a:r>
              </a:p>
              <a:p>
                <a:pPr lvl="1"/>
                <a:r>
                  <a:rPr lang="en-US" dirty="0"/>
                  <a:t>It is relatively simple to use with gradient-based optimization</a:t>
                </a:r>
              </a:p>
              <a:p>
                <a:endParaRPr lang="en-US" dirty="0"/>
              </a:p>
            </p:txBody>
          </p:sp>
        </mc:Choice>
        <mc:Fallback xmlns="">
          <p:sp>
            <p:nvSpPr>
              <p:cNvPr id="5" name="Text Placeholder 4">
                <a:extLst>
                  <a:ext uri="{FF2B5EF4-FFF2-40B4-BE49-F238E27FC236}">
                    <a16:creationId xmlns:a16="http://schemas.microsoft.com/office/drawing/2014/main" id="{39B20476-9DAB-CA43-A2C7-A723AA8717C4}"/>
                  </a:ext>
                </a:extLst>
              </p:cNvPr>
              <p:cNvSpPr>
                <a:spLocks noGrp="1" noRot="1" noChangeAspect="1" noMove="1" noResize="1" noEditPoints="1" noAdjustHandles="1" noChangeArrowheads="1" noChangeShapeType="1" noTextEdit="1"/>
              </p:cNvSpPr>
              <p:nvPr>
                <p:ph sz="half" idx="1"/>
              </p:nvPr>
            </p:nvSpPr>
            <p:spPr>
              <a:blipFill>
                <a:blip r:embed="rId2"/>
                <a:stretch>
                  <a:fillRect l="-1956" t="-877"/>
                </a:stretch>
              </a:blipFill>
            </p:spPr>
            <p:txBody>
              <a:bodyPr/>
              <a:lstStyle/>
              <a:p>
                <a:r>
                  <a:rPr lang="en-US">
                    <a:noFill/>
                  </a:rPr>
                  <a:t> </a:t>
                </a:r>
              </a:p>
            </p:txBody>
          </p:sp>
        </mc:Fallback>
      </mc:AlternateContent>
      <p:graphicFrame>
        <p:nvGraphicFramePr>
          <p:cNvPr id="6" name="Chart 5">
            <a:extLst>
              <a:ext uri="{FF2B5EF4-FFF2-40B4-BE49-F238E27FC236}">
                <a16:creationId xmlns:a16="http://schemas.microsoft.com/office/drawing/2014/main" id="{3C8AF303-B700-7141-BAA3-593844F34BBE}"/>
              </a:ext>
            </a:extLst>
          </p:cNvPr>
          <p:cNvGraphicFramePr>
            <a:graphicFrameLocks/>
          </p:cNvGraphicFramePr>
          <p:nvPr>
            <p:extLst>
              <p:ext uri="{D42A27DB-BD31-4B8C-83A1-F6EECF244321}">
                <p14:modId xmlns:p14="http://schemas.microsoft.com/office/powerpoint/2010/main" val="1811328907"/>
              </p:ext>
            </p:extLst>
          </p:nvPr>
        </p:nvGraphicFramePr>
        <p:xfrm>
          <a:off x="6019800" y="2061255"/>
          <a:ext cx="5802086" cy="38800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81027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7707" y="729778"/>
            <a:ext cx="11655840" cy="684156"/>
          </a:xfrm>
          <a:prstGeom prst="rect">
            <a:avLst/>
          </a:prstGeom>
        </p:spPr>
        <p:txBody>
          <a:bodyPr/>
          <a:lstStyle>
            <a:lvl1pPr algn="l" rtl="0" eaLnBrk="1" fontAlgn="base" hangingPunct="1">
              <a:lnSpc>
                <a:spcPct val="83000"/>
              </a:lnSpc>
              <a:spcBef>
                <a:spcPct val="0"/>
              </a:spcBef>
              <a:spcAft>
                <a:spcPct val="0"/>
              </a:spcAft>
              <a:defRPr sz="3600" b="1">
                <a:solidFill>
                  <a:srgbClr val="FF6534"/>
                </a:solidFill>
                <a:latin typeface="+mj-lt"/>
                <a:ea typeface="ＭＳ Ｐゴシック" pitchFamily="-112" charset="-128"/>
                <a:cs typeface="ＭＳ Ｐゴシック" pitchFamily="-112" charset="-128"/>
              </a:defRPr>
            </a:lvl1pPr>
            <a:lvl2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2pPr>
            <a:lvl3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3pPr>
            <a:lvl4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4pPr>
            <a:lvl5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a:lstStyle>
          <a:p>
            <a:r>
              <a:rPr lang="en-US" sz="3921" b="0" kern="0" dirty="0" err="1">
                <a:solidFill>
                  <a:schemeClr val="tx1"/>
                </a:solidFill>
                <a:latin typeface="Calibri Light" panose="020F0302020204030204" pitchFamily="34" charset="0"/>
                <a:cs typeface="Calibri Light" panose="020F0302020204030204" pitchFamily="34" charset="0"/>
              </a:rPr>
              <a:t>Softmax</a:t>
            </a:r>
            <a:r>
              <a:rPr lang="en-US" sz="3921" b="0" kern="0" dirty="0">
                <a:solidFill>
                  <a:schemeClr val="tx1"/>
                </a:solidFill>
                <a:latin typeface="Calibri Light" panose="020F0302020204030204" pitchFamily="34" charset="0"/>
                <a:cs typeface="Calibri Light" panose="020F0302020204030204" pitchFamily="34" charset="0"/>
              </a:rPr>
              <a:t> Activation Function</a:t>
            </a:r>
          </a:p>
        </p:txBody>
      </p:sp>
      <mc:AlternateContent xmlns:mc="http://schemas.openxmlformats.org/markup-compatibility/2006" xmlns:a14="http://schemas.microsoft.com/office/drawing/2010/main">
        <mc:Choice Requires="a14">
          <p:sp>
            <p:nvSpPr>
              <p:cNvPr id="3" name="Text Placeholder 5"/>
              <p:cNvSpPr txBox="1">
                <a:spLocks/>
              </p:cNvSpPr>
              <p:nvPr/>
            </p:nvSpPr>
            <p:spPr>
              <a:xfrm>
                <a:off x="413504" y="1413934"/>
                <a:ext cx="5870755" cy="454967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70" lvl="1" indent="0">
                  <a:buNone/>
                </a:pPr>
                <a:r>
                  <a:rPr lang="en-US" dirty="0">
                    <a:solidFill>
                      <a:schemeClr val="tx1"/>
                    </a:solidFill>
                    <a:latin typeface="Calibri Light" panose="020F0302020204030204" pitchFamily="34" charset="0"/>
                    <a:cs typeface="Calibri Light" panose="020F0302020204030204" pitchFamily="34" charset="0"/>
                  </a:rPr>
                  <a:t>Outputs between [0, 1] and sum to 1.0</a:t>
                </a:r>
              </a:p>
              <a:p>
                <a:pPr marL="336170" lvl="1" indent="0">
                  <a:buNone/>
                </a:pPr>
                <a:endParaRPr lang="en-US" sz="1067" dirty="0">
                  <a:solidFill>
                    <a:schemeClr val="tx1"/>
                  </a:solidFill>
                  <a:latin typeface="Calibri Light" panose="020F0302020204030204" pitchFamily="34" charset="0"/>
                  <a:cs typeface="Calibri Light" panose="020F0302020204030204" pitchFamily="34" charset="0"/>
                </a:endParaRPr>
              </a:p>
              <a:p>
                <a:pPr marL="336170" lvl="1" indent="0">
                  <a:buNone/>
                </a:pPr>
                <a:r>
                  <a:rPr lang="en-US" sz="2400" b="0" dirty="0">
                    <a:solidFill>
                      <a:schemeClr val="tx1"/>
                    </a:solidFill>
                    <a:ea typeface="Cambria Math" panose="02040503050406030204" pitchFamily="18" charset="0"/>
                    <a:cs typeface="Calibri Light" panose="020F0302020204030204" pitchFamily="34" charset="0"/>
                  </a:rPr>
                  <a:t>S</a:t>
                </a:r>
                <a14:m>
                  <m:oMath xmlns:m="http://schemas.openxmlformats.org/officeDocument/2006/math">
                    <m:d>
                      <m:d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e>
                    </m:d>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 </m:t>
                    </m:r>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𝑆</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sSup>
                          <m:sSup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sup>
                        </m:sSup>
                      </m:num>
                      <m:den>
                        <m:nary>
                          <m:naryPr>
                            <m:chr m:val="∑"/>
                            <m:limLoc m:val="subSup"/>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naryPr>
                          <m:sub>
                            <m:r>
                              <m:rPr>
                                <m:brk m:alnAt="25"/>
                              </m:r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sub>
                          <m:sup>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𝐾</m:t>
                            </m:r>
                          </m:sup>
                          <m:e>
                            <m:sSup>
                              <m:sSup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b>
                                  <m:sSubPr>
                                    <m:ctrlP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𝑧</m:t>
                                    </m:r>
                                  </m:e>
                                  <m:sub>
                                    <m:r>
                                      <a:rPr lang="en-US" sz="2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sub>
                                </m:sSub>
                              </m:sup>
                            </m:sSup>
                          </m:e>
                        </m:nary>
                      </m:den>
                    </m:f>
                  </m:oMath>
                </a14:m>
                <a:r>
                  <a:rPr lang="en-US" sz="2400" dirty="0">
                    <a:solidFill>
                      <a:schemeClr val="tx1"/>
                    </a:solidFill>
                    <a:latin typeface="Calibri Light" panose="020F0302020204030204" pitchFamily="34" charset="0"/>
                    <a:cs typeface="Calibri Light" panose="020F0302020204030204" pitchFamily="34" charset="0"/>
                  </a:rPr>
                  <a:t> for j=1…K</a:t>
                </a:r>
              </a:p>
              <a:p>
                <a:pPr lvl="1"/>
                <a:endParaRPr lang="en-US" sz="1961" dirty="0">
                  <a:solidFill>
                    <a:schemeClr val="tx1"/>
                  </a:solidFill>
                  <a:latin typeface="Calibri Light" panose="020F0302020204030204" pitchFamily="34" charset="0"/>
                  <a:cs typeface="Calibri Light" panose="020F0302020204030204" pitchFamily="34" charset="0"/>
                </a:endParaRPr>
              </a:p>
              <a:p>
                <a:pPr lvl="1"/>
                <a:r>
                  <a:rPr lang="en-US" dirty="0">
                    <a:solidFill>
                      <a:schemeClr val="tx1"/>
                    </a:solidFill>
                    <a:latin typeface="Calibri Light" panose="020F0302020204030204" pitchFamily="34" charset="0"/>
                    <a:cs typeface="Calibri Light" panose="020F0302020204030204" pitchFamily="34" charset="0"/>
                  </a:rPr>
                  <a:t>Often used in multi-class classification output layers, where</a:t>
                </a:r>
              </a:p>
              <a:p>
                <a:pPr marL="342900" lvl="1" indent="0">
                  <a:buNone/>
                </a:pPr>
                <a:endParaRPr lang="en-US" sz="1961" dirty="0">
                  <a:solidFill>
                    <a:schemeClr val="tx1"/>
                  </a:solidFill>
                  <a:latin typeface="Calibri Light" panose="020F0302020204030204" pitchFamily="34" charset="0"/>
                  <a:cs typeface="Calibri Light" panose="020F0302020204030204" pitchFamily="34" charset="0"/>
                </a:endParaRPr>
              </a:p>
              <a:p>
                <a:pPr marL="342900" lvl="1" indent="0">
                  <a:buNone/>
                </a:pPr>
                <a14:m>
                  <m:oMathPara xmlns:m="http://schemas.openxmlformats.org/officeDocument/2006/math">
                    <m:oMathParaPr>
                      <m:jc m:val="centerGroup"/>
                    </m:oMathParaPr>
                    <m:oMath xmlns:m="http://schemas.openxmlformats.org/officeDocument/2006/math">
                      <m:r>
                        <a:rPr lang="en-US" sz="1961" b="0" i="1" smtClean="0">
                          <a:solidFill>
                            <a:schemeClr val="tx1"/>
                          </a:solidFill>
                          <a:latin typeface="Cambria Math" panose="02040503050406030204" pitchFamily="18" charset="0"/>
                          <a:cs typeface="Calibri Light" panose="020F0302020204030204" pitchFamily="34" charset="0"/>
                        </a:rPr>
                        <m:t>𝑃</m:t>
                      </m:r>
                      <m:d>
                        <m:dPr>
                          <m:ctrlPr>
                            <a:rPr lang="en-US" sz="1961" b="0" i="1" smtClean="0">
                              <a:solidFill>
                                <a:schemeClr val="tx1"/>
                              </a:solidFill>
                              <a:latin typeface="Cambria Math" panose="02040503050406030204" pitchFamily="18" charset="0"/>
                              <a:cs typeface="Calibri Light" panose="020F0302020204030204" pitchFamily="34" charset="0"/>
                            </a:rPr>
                          </m:ctrlPr>
                        </m:dPr>
                        <m:e>
                          <m:r>
                            <a:rPr lang="en-US" sz="1961" b="0" i="1" smtClean="0">
                              <a:solidFill>
                                <a:schemeClr val="tx1"/>
                              </a:solidFill>
                              <a:latin typeface="Cambria Math" panose="02040503050406030204" pitchFamily="18" charset="0"/>
                              <a:cs typeface="Calibri Light" panose="020F0302020204030204" pitchFamily="34" charset="0"/>
                            </a:rPr>
                            <m:t>𝑦</m:t>
                          </m:r>
                          <m:r>
                            <a:rPr lang="en-US" sz="1961" b="0" i="1" smtClean="0">
                              <a:solidFill>
                                <a:schemeClr val="tx1"/>
                              </a:solidFill>
                              <a:latin typeface="Cambria Math" panose="02040503050406030204" pitchFamily="18" charset="0"/>
                              <a:cs typeface="Calibri Light" panose="020F0302020204030204" pitchFamily="34" charset="0"/>
                            </a:rPr>
                            <m:t>=</m:t>
                          </m:r>
                          <m:r>
                            <a:rPr lang="en-US" sz="1961" b="0" i="1" smtClean="0">
                              <a:solidFill>
                                <a:schemeClr val="tx1"/>
                              </a:solidFill>
                              <a:latin typeface="Cambria Math" panose="02040503050406030204" pitchFamily="18" charset="0"/>
                              <a:cs typeface="Calibri Light" panose="020F0302020204030204" pitchFamily="34" charset="0"/>
                            </a:rPr>
                            <m:t>𝑗</m:t>
                          </m:r>
                        </m:e>
                        <m:e>
                          <m:r>
                            <a:rPr lang="en-US" sz="1961" b="0" i="1" smtClean="0">
                              <a:solidFill>
                                <a:schemeClr val="tx1"/>
                              </a:solidFill>
                              <a:latin typeface="Cambria Math" panose="02040503050406030204" pitchFamily="18" charset="0"/>
                              <a:cs typeface="Calibri Light" panose="020F0302020204030204" pitchFamily="34" charset="0"/>
                            </a:rPr>
                            <m:t>𝑥</m:t>
                          </m:r>
                        </m:e>
                      </m:d>
                      <m:r>
                        <a:rPr lang="en-US" sz="1961" b="0" i="1" smtClean="0">
                          <a:solidFill>
                            <a:schemeClr val="tx1"/>
                          </a:solidFill>
                          <a:latin typeface="Cambria Math" panose="02040503050406030204" pitchFamily="18" charset="0"/>
                          <a:cs typeface="Calibri Light" panose="020F0302020204030204" pitchFamily="34" charset="0"/>
                        </a:rPr>
                        <m:t>=</m:t>
                      </m:r>
                      <m:r>
                        <a:rPr lang="en-US" sz="1961" b="0" i="1" smtClean="0">
                          <a:solidFill>
                            <a:schemeClr val="tx1"/>
                          </a:solidFill>
                          <a:latin typeface="Cambria Math" panose="02040503050406030204" pitchFamily="18" charset="0"/>
                          <a:cs typeface="Calibri Light" panose="020F0302020204030204" pitchFamily="34" charset="0"/>
                        </a:rPr>
                        <m:t>𝑆</m:t>
                      </m:r>
                      <m:d>
                        <m:d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p>
                            <m:sSup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e>
                      </m:d>
                      <m:r>
                        <a:rPr lang="en-US" sz="1961"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sSup>
                            <m:sSupPr>
                              <m:ctrlPr>
                                <a:rPr lang="en-US"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sub>
                              </m:sSub>
                            </m:sup>
                          </m:sSup>
                        </m:num>
                        <m:den>
                          <m:nary>
                            <m:naryPr>
                              <m:chr m:val="∑"/>
                              <m:limLoc m:val="subSup"/>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naryPr>
                            <m:sub>
                              <m:r>
                                <m:rPr>
                                  <m:brk m:alnAt="25"/>
                                </m:r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sub>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𝐾</m:t>
                              </m:r>
                            </m:sup>
                            <m:e>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e>
                                <m:sup>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𝑤</m:t>
                                      </m:r>
                                    </m:e>
                                    <m:sub>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𝑘</m:t>
                                      </m:r>
                                    </m:sub>
                                  </m:sSub>
                                </m:sup>
                              </m:sSup>
                            </m:e>
                          </m:nary>
                        </m:den>
                      </m:f>
                      <m:r>
                        <m:rPr>
                          <m:nor/>
                        </m:rPr>
                        <a:rPr lang="en-US" dirty="0">
                          <a:solidFill>
                            <a:schemeClr val="tx1"/>
                          </a:solidFill>
                          <a:latin typeface="Calibri Light" panose="020F0302020204030204" pitchFamily="34" charset="0"/>
                          <a:cs typeface="Calibri Light" panose="020F0302020204030204" pitchFamily="34" charset="0"/>
                        </a:rPr>
                        <m:t> </m:t>
                      </m:r>
                      <m:r>
                        <m:rPr>
                          <m:nor/>
                        </m:rPr>
                        <a:rPr lang="en-US" dirty="0">
                          <a:solidFill>
                            <a:schemeClr val="tx1"/>
                          </a:solidFill>
                          <a:latin typeface="Calibri Light" panose="020F0302020204030204" pitchFamily="34" charset="0"/>
                          <a:cs typeface="Calibri Light" panose="020F0302020204030204" pitchFamily="34" charset="0"/>
                        </a:rPr>
                        <m:t>for</m:t>
                      </m:r>
                      <m:r>
                        <m:rPr>
                          <m:nor/>
                        </m:rPr>
                        <a:rPr lang="en-US" dirty="0">
                          <a:solidFill>
                            <a:schemeClr val="tx1"/>
                          </a:solidFill>
                          <a:latin typeface="Calibri Light" panose="020F0302020204030204" pitchFamily="34" charset="0"/>
                          <a:cs typeface="Calibri Light" panose="020F0302020204030204" pitchFamily="34" charset="0"/>
                        </a:rPr>
                        <m:t> </m:t>
                      </m:r>
                      <m:r>
                        <m:rPr>
                          <m:nor/>
                        </m:rPr>
                        <a:rPr lang="en-US" dirty="0">
                          <a:solidFill>
                            <a:schemeClr val="tx1"/>
                          </a:solidFill>
                          <a:latin typeface="Calibri Light" panose="020F0302020204030204" pitchFamily="34" charset="0"/>
                          <a:cs typeface="Calibri Light" panose="020F0302020204030204" pitchFamily="34" charset="0"/>
                        </a:rPr>
                        <m:t>j</m:t>
                      </m:r>
                      <m:r>
                        <m:rPr>
                          <m:nor/>
                        </m:rPr>
                        <a:rPr lang="en-US" dirty="0">
                          <a:solidFill>
                            <a:schemeClr val="tx1"/>
                          </a:solidFill>
                          <a:latin typeface="Calibri Light" panose="020F0302020204030204" pitchFamily="34" charset="0"/>
                          <a:cs typeface="Calibri Light" panose="020F0302020204030204" pitchFamily="34" charset="0"/>
                        </a:rPr>
                        <m:t>=1…</m:t>
                      </m:r>
                      <m:r>
                        <m:rPr>
                          <m:nor/>
                        </m:rPr>
                        <a:rPr lang="en-US" dirty="0">
                          <a:solidFill>
                            <a:schemeClr val="tx1"/>
                          </a:solidFill>
                          <a:latin typeface="Calibri Light" panose="020F0302020204030204" pitchFamily="34" charset="0"/>
                          <a:cs typeface="Calibri Light" panose="020F0302020204030204" pitchFamily="34" charset="0"/>
                        </a:rPr>
                        <m:t>K</m:t>
                      </m:r>
                    </m:oMath>
                  </m:oMathPara>
                </a14:m>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r>
                  <a:rPr lang="en-US" dirty="0">
                    <a:solidFill>
                      <a:schemeClr val="tx1"/>
                    </a:solidFill>
                    <a:latin typeface="Calibri Light" panose="020F0302020204030204" pitchFamily="34" charset="0"/>
                    <a:cs typeface="Calibri Light" panose="020F0302020204030204" pitchFamily="34" charset="0"/>
                  </a:rPr>
                  <a:t>Represents the probability of class j given a sample vector x and a weight vector w</a:t>
                </a:r>
              </a:p>
              <a:p>
                <a:pPr marL="342900" lvl="1" indent="0">
                  <a:buNone/>
                </a:pPr>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endParaRPr lang="en-US" sz="1961" dirty="0">
                  <a:solidFill>
                    <a:schemeClr val="tx1"/>
                  </a:solidFill>
                  <a:latin typeface="Calibri Light" panose="020F0302020204030204" pitchFamily="34" charset="0"/>
                  <a:cs typeface="Calibri Light" panose="020F0302020204030204" pitchFamily="34" charset="0"/>
                </a:endParaRPr>
              </a:p>
            </p:txBody>
          </p:sp>
        </mc:Choice>
        <mc:Fallback xmlns="">
          <p:sp>
            <p:nvSpPr>
              <p:cNvPr id="3" name="Text Placeholder 5"/>
              <p:cNvSpPr txBox="1">
                <a:spLocks noRot="1" noChangeAspect="1" noMove="1" noResize="1" noEditPoints="1" noAdjustHandles="1" noChangeArrowheads="1" noChangeShapeType="1" noTextEdit="1"/>
              </p:cNvSpPr>
              <p:nvPr/>
            </p:nvSpPr>
            <p:spPr>
              <a:xfrm>
                <a:off x="413504" y="1413934"/>
                <a:ext cx="5870755" cy="4549676"/>
              </a:xfrm>
              <a:prstGeom prst="rect">
                <a:avLst/>
              </a:prstGeom>
              <a:blipFill>
                <a:blip r:embed="rId3"/>
                <a:stretch>
                  <a:fillRect t="-1389"/>
                </a:stretch>
              </a:blipFill>
            </p:spPr>
            <p:txBody>
              <a:bodyPr/>
              <a:lstStyle/>
              <a:p>
                <a:r>
                  <a:rPr lang="en-US">
                    <a:noFill/>
                  </a:rPr>
                  <a:t> </a:t>
                </a:r>
              </a:p>
            </p:txBody>
          </p:sp>
        </mc:Fallback>
      </mc:AlternateContent>
      <p:graphicFrame>
        <p:nvGraphicFramePr>
          <p:cNvPr id="8" name="Chart 7">
            <a:extLst>
              <a:ext uri="{FF2B5EF4-FFF2-40B4-BE49-F238E27FC236}">
                <a16:creationId xmlns:a16="http://schemas.microsoft.com/office/drawing/2014/main" id="{106D5E46-E7E9-1046-86BF-C51806142BFB}"/>
              </a:ext>
            </a:extLst>
          </p:cNvPr>
          <p:cNvGraphicFramePr>
            <a:graphicFrameLocks/>
          </p:cNvGraphicFramePr>
          <p:nvPr>
            <p:extLst>
              <p:ext uri="{D42A27DB-BD31-4B8C-83A1-F6EECF244321}">
                <p14:modId xmlns:p14="http://schemas.microsoft.com/office/powerpoint/2010/main" val="1544513453"/>
              </p:ext>
            </p:extLst>
          </p:nvPr>
        </p:nvGraphicFramePr>
        <p:xfrm>
          <a:off x="6284259" y="342513"/>
          <a:ext cx="5649288" cy="4165607"/>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66B26F-6037-BC4D-8FEC-420316BA771F}"/>
                  </a:ext>
                </a:extLst>
              </p:cNvPr>
              <p:cNvSpPr txBox="1"/>
              <p:nvPr/>
            </p:nvSpPr>
            <p:spPr>
              <a:xfrm>
                <a:off x="6204857" y="4660260"/>
                <a:ext cx="5336804" cy="2582182"/>
              </a:xfrm>
              <a:prstGeom prst="rect">
                <a:avLst/>
              </a:prstGeom>
              <a:noFill/>
            </p:spPr>
            <p:txBody>
              <a:bodyPr wrap="square" rtlCol="0">
                <a:spAutoFit/>
              </a:bodyPr>
              <a:lstStyle/>
              <a:p>
                <a:pPr marL="342900" lvl="1" indent="0">
                  <a:buNone/>
                </a:pPr>
                <a:r>
                  <a:rPr lang="en-US" dirty="0">
                    <a:solidFill>
                      <a:schemeClr val="tx1"/>
                    </a:solidFill>
                    <a:latin typeface="Calibri Light" panose="020F0302020204030204" pitchFamily="34" charset="0"/>
                    <a:cs typeface="Calibri Light" panose="020F0302020204030204" pitchFamily="34" charset="0"/>
                  </a:rPr>
                  <a:t>Useful Properties:</a:t>
                </a:r>
              </a:p>
              <a:p>
                <a:pPr marL="342900" lvl="1" indent="0">
                  <a:buNone/>
                </a:pPr>
                <a14:m>
                  <m:oMathPara xmlns:m="http://schemas.openxmlformats.org/officeDocument/2006/math">
                    <m:oMathParaPr>
                      <m:jc m:val="left"/>
                    </m:oMathParaPr>
                    <m:oMath xmlns:m="http://schemas.openxmlformats.org/officeDocument/2006/math">
                      <m:func>
                        <m:funcPr>
                          <m:ctrlPr>
                            <a:rPr lang="en-US" b="0" i="1" smtClean="0">
                              <a:solidFill>
                                <a:schemeClr val="tx1"/>
                              </a:solidFill>
                              <a:latin typeface="Cambria Math" panose="02040503050406030204" pitchFamily="18" charset="0"/>
                              <a:cs typeface="Calibri Light" panose="020F0302020204030204" pitchFamily="34" charset="0"/>
                            </a:rPr>
                          </m:ctrlPr>
                        </m:funcPr>
                        <m:fName>
                          <m:r>
                            <m:rPr>
                              <m:sty m:val="p"/>
                            </m:rPr>
                            <a:rPr lang="en-US" b="0" i="0" smtClean="0">
                              <a:solidFill>
                                <a:schemeClr val="tx1"/>
                              </a:solidFill>
                              <a:latin typeface="Cambria Math" panose="02040503050406030204" pitchFamily="18" charset="0"/>
                              <a:cs typeface="Calibri Light" panose="020F0302020204030204" pitchFamily="34" charset="0"/>
                            </a:rPr>
                            <m:t>log</m:t>
                          </m:r>
                        </m:fName>
                        <m:e>
                          <m:d>
                            <m:dPr>
                              <m:ctrlPr>
                                <a:rPr lang="en-US" b="0" i="1" smtClean="0">
                                  <a:solidFill>
                                    <a:schemeClr val="tx1"/>
                                  </a:solidFill>
                                  <a:latin typeface="Cambria Math" panose="02040503050406030204" pitchFamily="18" charset="0"/>
                                  <a:cs typeface="Calibri Light" panose="020F0302020204030204" pitchFamily="34" charset="0"/>
                                </a:rPr>
                              </m:ctrlPr>
                            </m:dPr>
                            <m:e>
                              <m:r>
                                <a:rPr lang="en-US" b="0" i="1" smtClean="0">
                                  <a:solidFill>
                                    <a:schemeClr val="tx1"/>
                                  </a:solidFill>
                                  <a:latin typeface="Cambria Math" panose="02040503050406030204" pitchFamily="18" charset="0"/>
                                  <a:cs typeface="Calibri Light" panose="020F0302020204030204" pitchFamily="34" charset="0"/>
                                </a:rPr>
                                <m:t>𝑆</m:t>
                              </m:r>
                              <m:d>
                                <m:dPr>
                                  <m:ctrlPr>
                                    <a:rPr lang="en-US" b="0" i="1" smtClean="0">
                                      <a:solidFill>
                                        <a:schemeClr val="tx1"/>
                                      </a:solidFill>
                                      <a:latin typeface="Cambria Math" panose="02040503050406030204" pitchFamily="18" charset="0"/>
                                      <a:cs typeface="Calibri Light" panose="020F0302020204030204" pitchFamily="34" charset="0"/>
                                    </a:rPr>
                                  </m:ctrlPr>
                                </m:dPr>
                                <m:e>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𝑗</m:t>
                                      </m:r>
                                    </m:sub>
                                  </m:sSub>
                                </m:e>
                              </m:d>
                            </m:e>
                          </m:d>
                        </m:e>
                      </m:func>
                      <m:r>
                        <a:rPr lang="en-US" b="0" i="1"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𝑗</m:t>
                          </m:r>
                        </m:sub>
                      </m:sSub>
                      <m:r>
                        <a:rPr lang="en-US" b="0" i="1" smtClean="0">
                          <a:solidFill>
                            <a:schemeClr val="tx1"/>
                          </a:solidFill>
                          <a:latin typeface="Cambria Math" panose="02040503050406030204" pitchFamily="18" charset="0"/>
                          <a:cs typeface="Calibri Light" panose="020F0302020204030204" pitchFamily="34" charset="0"/>
                        </a:rPr>
                        <m:t>−</m:t>
                      </m:r>
                      <m:func>
                        <m:funcPr>
                          <m:ctrlPr>
                            <a:rPr lang="en-US" b="0" i="1" smtClean="0">
                              <a:solidFill>
                                <a:schemeClr val="tx1"/>
                              </a:solidFill>
                              <a:latin typeface="Cambria Math" panose="02040503050406030204" pitchFamily="18" charset="0"/>
                              <a:cs typeface="Calibri Light" panose="020F0302020204030204" pitchFamily="34" charset="0"/>
                            </a:rPr>
                          </m:ctrlPr>
                        </m:funcPr>
                        <m:fName>
                          <m:r>
                            <m:rPr>
                              <m:sty m:val="p"/>
                            </m:rPr>
                            <a:rPr lang="en-US" b="0" i="0" smtClean="0">
                              <a:solidFill>
                                <a:schemeClr val="tx1"/>
                              </a:solidFill>
                              <a:latin typeface="Cambria Math" panose="02040503050406030204" pitchFamily="18" charset="0"/>
                              <a:cs typeface="Calibri Light" panose="020F0302020204030204" pitchFamily="34" charset="0"/>
                            </a:rPr>
                            <m:t>log</m:t>
                          </m:r>
                        </m:fName>
                        <m:e>
                          <m:d>
                            <m:dPr>
                              <m:ctrlPr>
                                <a:rPr lang="en-US" b="0" i="1" smtClean="0">
                                  <a:solidFill>
                                    <a:schemeClr val="tx1"/>
                                  </a:solidFill>
                                  <a:latin typeface="Cambria Math" panose="02040503050406030204" pitchFamily="18" charset="0"/>
                                  <a:cs typeface="Calibri Light" panose="020F0302020204030204" pitchFamily="34" charset="0"/>
                                </a:rPr>
                              </m:ctrlPr>
                            </m:dPr>
                            <m:e>
                              <m:nary>
                                <m:naryPr>
                                  <m:chr m:val="∑"/>
                                  <m:supHide m:val="on"/>
                                  <m:ctrlPr>
                                    <a:rPr lang="en-US" b="0" i="1" smtClean="0">
                                      <a:solidFill>
                                        <a:schemeClr val="tx1"/>
                                      </a:solidFill>
                                      <a:latin typeface="Cambria Math" panose="02040503050406030204" pitchFamily="18" charset="0"/>
                                      <a:cs typeface="Calibri Light" panose="020F0302020204030204" pitchFamily="34" charset="0"/>
                                    </a:rPr>
                                  </m:ctrlPr>
                                </m:naryPr>
                                <m:sub>
                                  <m:r>
                                    <m:rPr>
                                      <m:brk m:alnAt="7"/>
                                    </m:rPr>
                                    <a:rPr lang="en-US" b="0" i="1" smtClean="0">
                                      <a:solidFill>
                                        <a:schemeClr val="tx1"/>
                                      </a:solidFill>
                                      <a:latin typeface="Cambria Math" panose="02040503050406030204" pitchFamily="18" charset="0"/>
                                      <a:cs typeface="Calibri Light" panose="020F0302020204030204" pitchFamily="34" charset="0"/>
                                    </a:rPr>
                                    <m:t>𝑘</m:t>
                                  </m:r>
                                </m:sub>
                                <m:sup/>
                                <m:e>
                                  <m:sSup>
                                    <m:sSupPr>
                                      <m:ctrlPr>
                                        <a:rPr lang="en-US" b="0" i="1" smtClean="0">
                                          <a:solidFill>
                                            <a:schemeClr val="tx1"/>
                                          </a:solidFill>
                                          <a:latin typeface="Cambria Math" panose="02040503050406030204" pitchFamily="18" charset="0"/>
                                          <a:cs typeface="Calibri Light" panose="020F0302020204030204" pitchFamily="34" charset="0"/>
                                        </a:rPr>
                                      </m:ctrlPr>
                                    </m:sSupPr>
                                    <m:e>
                                      <m:r>
                                        <a:rPr lang="en-US" b="0" i="1" smtClean="0">
                                          <a:solidFill>
                                            <a:schemeClr val="tx1"/>
                                          </a:solidFill>
                                          <a:latin typeface="Cambria Math" panose="02040503050406030204" pitchFamily="18" charset="0"/>
                                          <a:cs typeface="Calibri Light" panose="020F0302020204030204" pitchFamily="34" charset="0"/>
                                        </a:rPr>
                                        <m:t>𝑒</m:t>
                                      </m:r>
                                    </m:e>
                                    <m:sup>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𝑘</m:t>
                                          </m:r>
                                        </m:sub>
                                      </m:sSub>
                                    </m:sup>
                                  </m:sSup>
                                </m:e>
                              </m:nary>
                            </m:e>
                          </m:d>
                        </m:e>
                      </m:func>
                    </m:oMath>
                  </m:oMathPara>
                </a14:m>
                <a:endParaRPr lang="en-US" dirty="0">
                  <a:solidFill>
                    <a:schemeClr val="tx1"/>
                  </a:solidFill>
                  <a:latin typeface="Calibri Light" panose="020F0302020204030204" pitchFamily="34" charset="0"/>
                  <a:cs typeface="Calibri Light" panose="020F0302020204030204" pitchFamily="34" charset="0"/>
                </a:endParaRPr>
              </a:p>
              <a:p>
                <a:pPr marL="342900" lvl="1" indent="0">
                  <a:buNone/>
                </a:pPr>
                <a14:m>
                  <m:oMathPara xmlns:m="http://schemas.openxmlformats.org/officeDocument/2006/math">
                    <m:oMathParaPr>
                      <m:jc m:val="left"/>
                    </m:oMathParaPr>
                    <m:oMath xmlns:m="http://schemas.openxmlformats.org/officeDocument/2006/math">
                      <m:f>
                        <m:fPr>
                          <m:ctrlPr>
                            <a:rPr lang="en-US" i="1" smtClean="0">
                              <a:solidFill>
                                <a:schemeClr val="tx1"/>
                              </a:solidFill>
                              <a:latin typeface="Cambria Math" panose="02040503050406030204" pitchFamily="18" charset="0"/>
                              <a:cs typeface="Calibri Light" panose="020F0302020204030204" pitchFamily="34" charset="0"/>
                            </a:rPr>
                          </m:ctrlPr>
                        </m:fPr>
                        <m:num>
                          <m:r>
                            <a:rPr lang="en-US" i="1" smtClean="0">
                              <a:solidFill>
                                <a:schemeClr val="tx1"/>
                              </a:solidFill>
                              <a:latin typeface="Cambria Math" panose="02040503050406030204" pitchFamily="18" charset="0"/>
                              <a:cs typeface="Calibri Light" panose="020F0302020204030204" pitchFamily="34" charset="0"/>
                            </a:rPr>
                            <m:t>𝜕</m:t>
                          </m:r>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𝑗</m:t>
                              </m:r>
                            </m:sub>
                          </m:sSub>
                        </m:num>
                        <m:den>
                          <m:r>
                            <a:rPr lang="en-US" i="1" smtClean="0">
                              <a:solidFill>
                                <a:schemeClr val="tx1"/>
                              </a:solidFill>
                              <a:latin typeface="Cambria Math" panose="02040503050406030204" pitchFamily="18" charset="0"/>
                              <a:cs typeface="Calibri Light" panose="020F0302020204030204" pitchFamily="34" charset="0"/>
                            </a:rPr>
                            <m:t>𝜕</m:t>
                          </m:r>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𝑧</m:t>
                              </m:r>
                            </m:e>
                            <m:sub>
                              <m:r>
                                <a:rPr lang="en-US" b="0" i="1" smtClean="0">
                                  <a:solidFill>
                                    <a:schemeClr val="tx1"/>
                                  </a:solidFill>
                                  <a:latin typeface="Cambria Math" panose="02040503050406030204" pitchFamily="18" charset="0"/>
                                  <a:cs typeface="Calibri Light" panose="020F0302020204030204" pitchFamily="34" charset="0"/>
                                </a:rPr>
                                <m:t>𝑖</m:t>
                              </m:r>
                            </m:sub>
                          </m:sSub>
                        </m:den>
                      </m:f>
                      <m:r>
                        <a:rPr lang="en-US" b="0" i="0"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𝑗</m:t>
                          </m:r>
                        </m:sub>
                      </m:sSub>
                      <m:d>
                        <m:dPr>
                          <m:ctrlPr>
                            <a:rPr lang="en-US" b="0" i="1" smtClean="0">
                              <a:solidFill>
                                <a:schemeClr val="tx1"/>
                              </a:solidFill>
                              <a:latin typeface="Cambria Math" panose="02040503050406030204" pitchFamily="18" charset="0"/>
                              <a:cs typeface="Calibri Light" panose="020F0302020204030204" pitchFamily="34" charset="0"/>
                            </a:rPr>
                          </m:ctrlPr>
                        </m:dPr>
                        <m:e>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𝛿</m:t>
                              </m:r>
                            </m:e>
                            <m:sub>
                              <m:r>
                                <a:rPr lang="en-US" b="0" i="1" smtClean="0">
                                  <a:solidFill>
                                    <a:schemeClr val="tx1"/>
                                  </a:solidFill>
                                  <a:latin typeface="Cambria Math" panose="02040503050406030204" pitchFamily="18" charset="0"/>
                                  <a:cs typeface="Calibri Light" panose="020F0302020204030204" pitchFamily="34" charset="0"/>
                                </a:rPr>
                                <m:t>𝑗𝑖</m:t>
                              </m:r>
                            </m:sub>
                          </m:sSub>
                          <m:r>
                            <a:rPr lang="en-US" b="0" i="1" smtClean="0">
                              <a:solidFill>
                                <a:schemeClr val="tx1"/>
                              </a:solidFill>
                              <a:latin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cs typeface="Calibri Light" panose="020F0302020204030204" pitchFamily="34" charset="0"/>
                                </a:rPr>
                                <m:t>𝑆</m:t>
                              </m:r>
                            </m:e>
                            <m:sub>
                              <m:r>
                                <a:rPr lang="en-US" b="0" i="1" smtClean="0">
                                  <a:solidFill>
                                    <a:schemeClr val="tx1"/>
                                  </a:solidFill>
                                  <a:latin typeface="Cambria Math" panose="02040503050406030204" pitchFamily="18" charset="0"/>
                                  <a:cs typeface="Calibri Light" panose="020F0302020204030204" pitchFamily="34" charset="0"/>
                                </a:rPr>
                                <m:t>𝑖</m:t>
                              </m:r>
                            </m:sub>
                          </m:sSub>
                        </m:e>
                      </m:d>
                    </m:oMath>
                  </m:oMathPara>
                </a14:m>
                <a:endParaRPr lang="en-US" b="0" dirty="0">
                  <a:solidFill>
                    <a:schemeClr val="tx1"/>
                  </a:solidFill>
                  <a:latin typeface="Calibri Light" panose="020F0302020204030204" pitchFamily="34" charset="0"/>
                  <a:cs typeface="Calibri Light" panose="020F0302020204030204" pitchFamily="34" charset="0"/>
                </a:endParaRPr>
              </a:p>
              <a:p>
                <a:pPr marL="342900" lvl="1" indent="0">
                  <a:buNone/>
                </a:pPr>
                <a:r>
                  <a:rPr lang="en-US" dirty="0">
                    <a:solidFill>
                      <a:schemeClr val="tx1"/>
                    </a:solidFill>
                    <a:latin typeface="Calibri Light" panose="020F0302020204030204" pitchFamily="34" charset="0"/>
                    <a:cs typeface="Calibri Light" panose="020F0302020204030204" pitchFamily="34" charset="0"/>
                  </a:rPr>
                  <a:t>Where </a:t>
                </a:r>
                <a14:m>
                  <m:oMath xmlns:m="http://schemas.openxmlformats.org/officeDocument/2006/math">
                    <m:sSub>
                      <m:sSubPr>
                        <m:ctrlPr>
                          <a:rPr lang="en-US" i="1" smtClean="0">
                            <a:solidFill>
                              <a:schemeClr val="tx1"/>
                            </a:solidFill>
                            <a:latin typeface="Cambria Math" panose="02040503050406030204" pitchFamily="18" charset="0"/>
                            <a:cs typeface="Calibri Light" panose="020F0302020204030204" pitchFamily="34" charset="0"/>
                          </a:rPr>
                        </m:ctrlPr>
                      </m:sSubPr>
                      <m:e>
                        <m:r>
                          <a:rPr lang="en-US"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𝛿</m:t>
                        </m:r>
                      </m:e>
                      <m:sub>
                        <m:r>
                          <a:rPr lang="en-US" b="0" i="1" smtClean="0">
                            <a:solidFill>
                              <a:schemeClr val="tx1"/>
                            </a:solidFill>
                            <a:latin typeface="Cambria Math" panose="02040503050406030204" pitchFamily="18" charset="0"/>
                            <a:cs typeface="Calibri Light" panose="020F0302020204030204" pitchFamily="34" charset="0"/>
                          </a:rPr>
                          <m:t>𝑗𝑖</m:t>
                        </m:r>
                      </m:sub>
                    </m:sSub>
                    <m:r>
                      <a:rPr lang="en-US" b="0" i="1" smtClean="0">
                        <a:solidFill>
                          <a:schemeClr val="tx1"/>
                        </a:solidFill>
                        <a:latin typeface="Cambria Math" panose="02040503050406030204" pitchFamily="18" charset="0"/>
                        <a:cs typeface="Calibri Light" panose="020F0302020204030204" pitchFamily="34" charset="0"/>
                      </a:rPr>
                      <m:t>=</m:t>
                    </m:r>
                    <m:d>
                      <m:dPr>
                        <m:begChr m:val="{"/>
                        <m:endChr m:val=""/>
                        <m:ctrlPr>
                          <a:rPr lang="en-US" b="0" i="1" smtClean="0">
                            <a:solidFill>
                              <a:schemeClr val="tx1"/>
                            </a:solidFill>
                            <a:latin typeface="Cambria Math" panose="02040503050406030204" pitchFamily="18" charset="0"/>
                            <a:cs typeface="Calibri Light" panose="020F0302020204030204" pitchFamily="34" charset="0"/>
                          </a:rPr>
                        </m:ctrlPr>
                      </m:dPr>
                      <m:e>
                        <m:m>
                          <m:mPr>
                            <m:mcs>
                              <m:mc>
                                <m:mcPr>
                                  <m:count m:val="1"/>
                                  <m:mcJc m:val="center"/>
                                </m:mcPr>
                              </m:mc>
                            </m:mcs>
                            <m:ctrlPr>
                              <a:rPr lang="en-US" b="0" i="1" smtClean="0">
                                <a:solidFill>
                                  <a:schemeClr val="tx1"/>
                                </a:solidFill>
                                <a:latin typeface="Cambria Math" panose="02040503050406030204" pitchFamily="18" charset="0"/>
                                <a:cs typeface="Calibri Light" panose="020F0302020204030204" pitchFamily="34" charset="0"/>
                              </a:rPr>
                            </m:ctrlPr>
                          </m:mPr>
                          <m:mr>
                            <m:e>
                              <m:r>
                                <m:rPr>
                                  <m:brk m:alnAt="7"/>
                                </m:rPr>
                                <a:rPr lang="en-US" b="0" i="1" smtClean="0">
                                  <a:solidFill>
                                    <a:schemeClr val="tx1"/>
                                  </a:solidFill>
                                  <a:latin typeface="Cambria Math" panose="02040503050406030204" pitchFamily="18" charset="0"/>
                                  <a:cs typeface="Calibri Light" panose="020F0302020204030204" pitchFamily="34" charset="0"/>
                                </a:rPr>
                                <m:t>1</m:t>
                              </m:r>
                              <m:r>
                                <a:rPr lang="en-US" b="0" i="1" smtClean="0">
                                  <a:solidFill>
                                    <a:schemeClr val="tx1"/>
                                  </a:solidFill>
                                  <a:latin typeface="Cambria Math" panose="02040503050406030204" pitchFamily="18" charset="0"/>
                                  <a:cs typeface="Calibri Light" panose="020F0302020204030204" pitchFamily="34" charset="0"/>
                                </a:rPr>
                                <m:t> </m:t>
                              </m:r>
                              <m:r>
                                <a:rPr lang="en-US" b="0" i="1" smtClean="0">
                                  <a:solidFill>
                                    <a:schemeClr val="tx1"/>
                                  </a:solidFill>
                                  <a:latin typeface="Cambria Math" panose="02040503050406030204" pitchFamily="18" charset="0"/>
                                  <a:cs typeface="Calibri Light" panose="020F0302020204030204" pitchFamily="34" charset="0"/>
                                </a:rPr>
                                <m:t>𝑖</m:t>
                              </m:r>
                              <m:r>
                                <a:rPr lang="en-US" b="0" i="1" smtClean="0">
                                  <a:solidFill>
                                    <a:schemeClr val="tx1"/>
                                  </a:solidFill>
                                  <a:latin typeface="Cambria Math" panose="02040503050406030204" pitchFamily="18" charset="0"/>
                                  <a:cs typeface="Calibri Light" panose="020F0302020204030204" pitchFamily="34" charset="0"/>
                                </a:rPr>
                                <m:t>=</m:t>
                              </m:r>
                              <m:r>
                                <a:rPr lang="en-US" b="0" i="1" smtClean="0">
                                  <a:solidFill>
                                    <a:schemeClr val="tx1"/>
                                  </a:solidFill>
                                  <a:latin typeface="Cambria Math" panose="02040503050406030204" pitchFamily="18" charset="0"/>
                                  <a:cs typeface="Calibri Light" panose="020F0302020204030204" pitchFamily="34" charset="0"/>
                                </a:rPr>
                                <m:t>𝑗</m:t>
                              </m:r>
                            </m:e>
                          </m:mr>
                          <m:mr>
                            <m:e>
                              <m:r>
                                <a:rPr lang="en-US" b="0" i="1" smtClean="0">
                                  <a:solidFill>
                                    <a:schemeClr val="tx1"/>
                                  </a:solidFill>
                                  <a:latin typeface="Cambria Math" panose="02040503050406030204" pitchFamily="18" charset="0"/>
                                  <a:cs typeface="Calibri Light" panose="020F0302020204030204" pitchFamily="34" charset="0"/>
                                </a:rPr>
                                <m:t>0 </m:t>
                              </m:r>
                              <m:r>
                                <a:rPr lang="en-US" b="0" i="1" smtClean="0">
                                  <a:solidFill>
                                    <a:schemeClr val="tx1"/>
                                  </a:solidFill>
                                  <a:latin typeface="Cambria Math" panose="02040503050406030204" pitchFamily="18" charset="0"/>
                                  <a:cs typeface="Calibri Light" panose="020F0302020204030204" pitchFamily="34" charset="0"/>
                                </a:rPr>
                                <m:t>𝑖</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e>
                          </m:mr>
                        </m:m>
                      </m:e>
                    </m:d>
                  </m:oMath>
                </a14:m>
                <a:endParaRPr lang="en-US" dirty="0">
                  <a:solidFill>
                    <a:schemeClr val="tx1"/>
                  </a:solidFill>
                  <a:latin typeface="Calibri Light" panose="020F0302020204030204" pitchFamily="34" charset="0"/>
                  <a:cs typeface="Calibri Light" panose="020F0302020204030204" pitchFamily="34" charset="0"/>
                </a:endParaRPr>
              </a:p>
              <a:p>
                <a:endParaRPr lang="en-US" dirty="0"/>
              </a:p>
            </p:txBody>
          </p:sp>
        </mc:Choice>
        <mc:Fallback xmlns="">
          <p:sp>
            <p:nvSpPr>
              <p:cNvPr id="9" name="TextBox 8">
                <a:extLst>
                  <a:ext uri="{FF2B5EF4-FFF2-40B4-BE49-F238E27FC236}">
                    <a16:creationId xmlns:a16="http://schemas.microsoft.com/office/drawing/2014/main" id="{AB66B26F-6037-BC4D-8FEC-420316BA771F}"/>
                  </a:ext>
                </a:extLst>
              </p:cNvPr>
              <p:cNvSpPr txBox="1">
                <a:spLocks noRot="1" noChangeAspect="1" noMove="1" noResize="1" noEditPoints="1" noAdjustHandles="1" noChangeArrowheads="1" noChangeShapeType="1" noTextEdit="1"/>
              </p:cNvSpPr>
              <p:nvPr/>
            </p:nvSpPr>
            <p:spPr>
              <a:xfrm>
                <a:off x="6204857" y="4660260"/>
                <a:ext cx="5336804" cy="2582182"/>
              </a:xfrm>
              <a:prstGeom prst="rect">
                <a:avLst/>
              </a:prstGeom>
              <a:blipFill>
                <a:blip r:embed="rId5"/>
                <a:stretch>
                  <a:fillRect t="-23039" b="-65686"/>
                </a:stretch>
              </a:blipFill>
            </p:spPr>
            <p:txBody>
              <a:bodyPr/>
              <a:lstStyle/>
              <a:p>
                <a:r>
                  <a:rPr lang="en-US">
                    <a:noFill/>
                  </a:rPr>
                  <a:t> </a:t>
                </a:r>
              </a:p>
            </p:txBody>
          </p:sp>
        </mc:Fallback>
      </mc:AlternateContent>
    </p:spTree>
    <p:extLst>
      <p:ext uri="{BB962C8B-B14F-4D97-AF65-F5344CB8AC3E}">
        <p14:creationId xmlns:p14="http://schemas.microsoft.com/office/powerpoint/2010/main" val="147015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3"/>
          <p:cNvSpPr>
            <a:spLocks noGrp="1"/>
          </p:cNvSpPr>
          <p:nvPr>
            <p:ph idx="1"/>
          </p:nvPr>
        </p:nvSpPr>
        <p:spPr>
          <a:xfrm>
            <a:off x="2164321" y="1229037"/>
            <a:ext cx="7771297" cy="862678"/>
          </a:xfrm>
        </p:spPr>
        <p:txBody>
          <a:bodyPr/>
          <a:lstStyle/>
          <a:p>
            <a:pPr marL="0" indent="0">
              <a:buNone/>
            </a:pPr>
            <a:r>
              <a:rPr lang="en-GB" altLang="en-US" sz="2400" dirty="0"/>
              <a:t>If </a:t>
            </a:r>
            <a:r>
              <a:rPr lang="en-GB" altLang="en-US" sz="2400" i="1" dirty="0"/>
              <a:t>f</a:t>
            </a:r>
            <a:r>
              <a:rPr lang="en-GB" altLang="en-US" sz="2400" dirty="0"/>
              <a:t>(</a:t>
            </a:r>
            <a:r>
              <a:rPr lang="en-GB" altLang="en-US" sz="2400" i="1" dirty="0"/>
              <a:t>x</a:t>
            </a:r>
            <a:r>
              <a:rPr lang="en-GB" altLang="en-US" sz="2400" dirty="0"/>
              <a:t>) is linear, the NN can </a:t>
            </a:r>
            <a:r>
              <a:rPr lang="en-GB" altLang="en-US" sz="2400" b="1" dirty="0"/>
              <a:t>only</a:t>
            </a:r>
            <a:r>
              <a:rPr lang="en-GB" altLang="en-US" sz="2400" dirty="0"/>
              <a:t> draw straight  decision boundaries (even if there are many layers of units)</a:t>
            </a:r>
          </a:p>
        </p:txBody>
      </p:sp>
      <p:pic>
        <p:nvPicPr>
          <p:cNvPr id="3174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6027" y="2535366"/>
            <a:ext cx="4218977" cy="3096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a:xfrm>
            <a:off x="3078592" y="3789313"/>
            <a:ext cx="6857027" cy="884112"/>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Non-Linearity</a:t>
            </a:r>
          </a:p>
        </p:txBody>
      </p:sp>
    </p:spTree>
    <p:extLst>
      <p:ext uri="{BB962C8B-B14F-4D97-AF65-F5344CB8AC3E}">
        <p14:creationId xmlns:p14="http://schemas.microsoft.com/office/powerpoint/2010/main" val="799166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Content Placeholder 3"/>
          <p:cNvSpPr>
            <a:spLocks noGrp="1"/>
          </p:cNvSpPr>
          <p:nvPr>
            <p:ph idx="1"/>
          </p:nvPr>
        </p:nvSpPr>
        <p:spPr>
          <a:xfrm>
            <a:off x="2164321" y="1229037"/>
            <a:ext cx="4814001" cy="1352358"/>
          </a:xfrm>
        </p:spPr>
        <p:txBody>
          <a:bodyPr/>
          <a:lstStyle/>
          <a:p>
            <a:pPr marL="0" indent="0">
              <a:buNone/>
            </a:pPr>
            <a:r>
              <a:rPr lang="en-GB" altLang="en-US" sz="2400" dirty="0"/>
              <a:t>NNs use nonlinear </a:t>
            </a:r>
            <a:r>
              <a:rPr lang="en-GB" altLang="en-US" sz="2400" i="1" dirty="0"/>
              <a:t>f</a:t>
            </a:r>
            <a:r>
              <a:rPr lang="en-GB" altLang="en-US" sz="2400" dirty="0"/>
              <a:t>(x) so they</a:t>
            </a:r>
          </a:p>
          <a:p>
            <a:pPr marL="0" indent="0">
              <a:buNone/>
            </a:pPr>
            <a:r>
              <a:rPr lang="en-GB" altLang="en-US" sz="2400" dirty="0"/>
              <a:t>can draw complex boundaries,</a:t>
            </a:r>
          </a:p>
          <a:p>
            <a:pPr marL="0" indent="0">
              <a:buNone/>
            </a:pPr>
            <a:r>
              <a:rPr lang="en-GB" altLang="en-US" sz="2400" dirty="0"/>
              <a:t>but keep the data unchanged</a:t>
            </a:r>
          </a:p>
        </p:txBody>
      </p:sp>
      <p:pic>
        <p:nvPicPr>
          <p:cNvPr id="3277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5909" y="2886153"/>
            <a:ext cx="4004694" cy="2938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reeform 2"/>
          <p:cNvSpPr/>
          <p:nvPr/>
        </p:nvSpPr>
        <p:spPr>
          <a:xfrm>
            <a:off x="1769091" y="3068691"/>
            <a:ext cx="4290404" cy="2001553"/>
          </a:xfrm>
          <a:custGeom>
            <a:avLst/>
            <a:gdLst>
              <a:gd name="connsiteX0" fmla="*/ 0 w 4291013"/>
              <a:gd name="connsiteY0" fmla="*/ 1209040 h 2001520"/>
              <a:gd name="connsiteX1" fmla="*/ 81280 w 4291013"/>
              <a:gd name="connsiteY1" fmla="*/ 1198880 h 2001520"/>
              <a:gd name="connsiteX2" fmla="*/ 101600 w 4291013"/>
              <a:gd name="connsiteY2" fmla="*/ 1259840 h 2001520"/>
              <a:gd name="connsiteX3" fmla="*/ 457200 w 4291013"/>
              <a:gd name="connsiteY3" fmla="*/ 1280160 h 2001520"/>
              <a:gd name="connsiteX4" fmla="*/ 518160 w 4291013"/>
              <a:gd name="connsiteY4" fmla="*/ 1290320 h 2001520"/>
              <a:gd name="connsiteX5" fmla="*/ 568960 w 4291013"/>
              <a:gd name="connsiteY5" fmla="*/ 1310640 h 2001520"/>
              <a:gd name="connsiteX6" fmla="*/ 741680 w 4291013"/>
              <a:gd name="connsiteY6" fmla="*/ 1402080 h 2001520"/>
              <a:gd name="connsiteX7" fmla="*/ 812800 w 4291013"/>
              <a:gd name="connsiteY7" fmla="*/ 1473200 h 2001520"/>
              <a:gd name="connsiteX8" fmla="*/ 894080 w 4291013"/>
              <a:gd name="connsiteY8" fmla="*/ 1524000 h 2001520"/>
              <a:gd name="connsiteX9" fmla="*/ 955040 w 4291013"/>
              <a:gd name="connsiteY9" fmla="*/ 1574800 h 2001520"/>
              <a:gd name="connsiteX10" fmla="*/ 995680 w 4291013"/>
              <a:gd name="connsiteY10" fmla="*/ 1605280 h 2001520"/>
              <a:gd name="connsiteX11" fmla="*/ 1026160 w 4291013"/>
              <a:gd name="connsiteY11" fmla="*/ 1645920 h 2001520"/>
              <a:gd name="connsiteX12" fmla="*/ 1066800 w 4291013"/>
              <a:gd name="connsiteY12" fmla="*/ 1666240 h 2001520"/>
              <a:gd name="connsiteX13" fmla="*/ 1097280 w 4291013"/>
              <a:gd name="connsiteY13" fmla="*/ 1686560 h 2001520"/>
              <a:gd name="connsiteX14" fmla="*/ 1107440 w 4291013"/>
              <a:gd name="connsiteY14" fmla="*/ 1717040 h 2001520"/>
              <a:gd name="connsiteX15" fmla="*/ 1026160 w 4291013"/>
              <a:gd name="connsiteY15" fmla="*/ 1767840 h 2001520"/>
              <a:gd name="connsiteX16" fmla="*/ 975360 w 4291013"/>
              <a:gd name="connsiteY16" fmla="*/ 1818640 h 2001520"/>
              <a:gd name="connsiteX17" fmla="*/ 914400 w 4291013"/>
              <a:gd name="connsiteY17" fmla="*/ 1899920 h 2001520"/>
              <a:gd name="connsiteX18" fmla="*/ 955040 w 4291013"/>
              <a:gd name="connsiteY18" fmla="*/ 1940560 h 2001520"/>
              <a:gd name="connsiteX19" fmla="*/ 1005840 w 4291013"/>
              <a:gd name="connsiteY19" fmla="*/ 1971040 h 2001520"/>
              <a:gd name="connsiteX20" fmla="*/ 1036320 w 4291013"/>
              <a:gd name="connsiteY20" fmla="*/ 1981200 h 2001520"/>
              <a:gd name="connsiteX21" fmla="*/ 1259840 w 4291013"/>
              <a:gd name="connsiteY21" fmla="*/ 2001520 h 2001520"/>
              <a:gd name="connsiteX22" fmla="*/ 1544320 w 4291013"/>
              <a:gd name="connsiteY22" fmla="*/ 1991360 h 2001520"/>
              <a:gd name="connsiteX23" fmla="*/ 1747520 w 4291013"/>
              <a:gd name="connsiteY23" fmla="*/ 1940560 h 2001520"/>
              <a:gd name="connsiteX24" fmla="*/ 1910080 w 4291013"/>
              <a:gd name="connsiteY24" fmla="*/ 1920240 h 2001520"/>
              <a:gd name="connsiteX25" fmla="*/ 2133600 w 4291013"/>
              <a:gd name="connsiteY25" fmla="*/ 1859280 h 2001520"/>
              <a:gd name="connsiteX26" fmla="*/ 2357120 w 4291013"/>
              <a:gd name="connsiteY26" fmla="*/ 1818640 h 2001520"/>
              <a:gd name="connsiteX27" fmla="*/ 2468880 w 4291013"/>
              <a:gd name="connsiteY27" fmla="*/ 1788160 h 2001520"/>
              <a:gd name="connsiteX28" fmla="*/ 2560320 w 4291013"/>
              <a:gd name="connsiteY28" fmla="*/ 1767840 h 2001520"/>
              <a:gd name="connsiteX29" fmla="*/ 2712720 w 4291013"/>
              <a:gd name="connsiteY29" fmla="*/ 1696720 h 2001520"/>
              <a:gd name="connsiteX30" fmla="*/ 2794000 w 4291013"/>
              <a:gd name="connsiteY30" fmla="*/ 1656080 h 2001520"/>
              <a:gd name="connsiteX31" fmla="*/ 2875280 w 4291013"/>
              <a:gd name="connsiteY31" fmla="*/ 1564640 h 2001520"/>
              <a:gd name="connsiteX32" fmla="*/ 2885440 w 4291013"/>
              <a:gd name="connsiteY32" fmla="*/ 1513840 h 2001520"/>
              <a:gd name="connsiteX33" fmla="*/ 2915920 w 4291013"/>
              <a:gd name="connsiteY33" fmla="*/ 1422400 h 2001520"/>
              <a:gd name="connsiteX34" fmla="*/ 2905760 w 4291013"/>
              <a:gd name="connsiteY34" fmla="*/ 1341120 h 2001520"/>
              <a:gd name="connsiteX35" fmla="*/ 2804160 w 4291013"/>
              <a:gd name="connsiteY35" fmla="*/ 1310640 h 2001520"/>
              <a:gd name="connsiteX36" fmla="*/ 2702560 w 4291013"/>
              <a:gd name="connsiteY36" fmla="*/ 1249680 h 2001520"/>
              <a:gd name="connsiteX37" fmla="*/ 2641600 w 4291013"/>
              <a:gd name="connsiteY37" fmla="*/ 1219200 h 2001520"/>
              <a:gd name="connsiteX38" fmla="*/ 2600960 w 4291013"/>
              <a:gd name="connsiteY38" fmla="*/ 1178560 h 2001520"/>
              <a:gd name="connsiteX39" fmla="*/ 2550160 w 4291013"/>
              <a:gd name="connsiteY39" fmla="*/ 1137920 h 2001520"/>
              <a:gd name="connsiteX40" fmla="*/ 2377440 w 4291013"/>
              <a:gd name="connsiteY40" fmla="*/ 1046480 h 2001520"/>
              <a:gd name="connsiteX41" fmla="*/ 2326640 w 4291013"/>
              <a:gd name="connsiteY41" fmla="*/ 1036320 h 2001520"/>
              <a:gd name="connsiteX42" fmla="*/ 2286000 w 4291013"/>
              <a:gd name="connsiteY42" fmla="*/ 1016000 h 2001520"/>
              <a:gd name="connsiteX43" fmla="*/ 2448560 w 4291013"/>
              <a:gd name="connsiteY43" fmla="*/ 944880 h 2001520"/>
              <a:gd name="connsiteX44" fmla="*/ 2529840 w 4291013"/>
              <a:gd name="connsiteY44" fmla="*/ 904240 h 2001520"/>
              <a:gd name="connsiteX45" fmla="*/ 2661920 w 4291013"/>
              <a:gd name="connsiteY45" fmla="*/ 822960 h 2001520"/>
              <a:gd name="connsiteX46" fmla="*/ 2753360 w 4291013"/>
              <a:gd name="connsiteY46" fmla="*/ 782320 h 2001520"/>
              <a:gd name="connsiteX47" fmla="*/ 2956560 w 4291013"/>
              <a:gd name="connsiteY47" fmla="*/ 650240 h 2001520"/>
              <a:gd name="connsiteX48" fmla="*/ 3007360 w 4291013"/>
              <a:gd name="connsiteY48" fmla="*/ 619760 h 2001520"/>
              <a:gd name="connsiteX49" fmla="*/ 3119120 w 4291013"/>
              <a:gd name="connsiteY49" fmla="*/ 568960 h 2001520"/>
              <a:gd name="connsiteX50" fmla="*/ 3159760 w 4291013"/>
              <a:gd name="connsiteY50" fmla="*/ 558800 h 2001520"/>
              <a:gd name="connsiteX51" fmla="*/ 3454400 w 4291013"/>
              <a:gd name="connsiteY51" fmla="*/ 325120 h 2001520"/>
              <a:gd name="connsiteX52" fmla="*/ 3576320 w 4291013"/>
              <a:gd name="connsiteY52" fmla="*/ 264160 h 2001520"/>
              <a:gd name="connsiteX53" fmla="*/ 3688080 w 4291013"/>
              <a:gd name="connsiteY53" fmla="*/ 193040 h 2001520"/>
              <a:gd name="connsiteX54" fmla="*/ 3779520 w 4291013"/>
              <a:gd name="connsiteY54" fmla="*/ 152400 h 2001520"/>
              <a:gd name="connsiteX55" fmla="*/ 3870960 w 4291013"/>
              <a:gd name="connsiteY55" fmla="*/ 101600 h 2001520"/>
              <a:gd name="connsiteX56" fmla="*/ 3921760 w 4291013"/>
              <a:gd name="connsiteY56" fmla="*/ 81280 h 2001520"/>
              <a:gd name="connsiteX57" fmla="*/ 4074160 w 4291013"/>
              <a:gd name="connsiteY57" fmla="*/ 40640 h 2001520"/>
              <a:gd name="connsiteX58" fmla="*/ 4155440 w 4291013"/>
              <a:gd name="connsiteY58" fmla="*/ 30480 h 2001520"/>
              <a:gd name="connsiteX59" fmla="*/ 4206240 w 4291013"/>
              <a:gd name="connsiteY59" fmla="*/ 20320 h 2001520"/>
              <a:gd name="connsiteX60" fmla="*/ 4277360 w 4291013"/>
              <a:gd name="connsiteY60" fmla="*/ 0 h 20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91013" h="2001520">
                <a:moveTo>
                  <a:pt x="0" y="1209040"/>
                </a:moveTo>
                <a:cubicBezTo>
                  <a:pt x="27093" y="1205653"/>
                  <a:pt x="56858" y="1186669"/>
                  <a:pt x="81280" y="1198880"/>
                </a:cubicBezTo>
                <a:cubicBezTo>
                  <a:pt x="100438" y="1208459"/>
                  <a:pt x="80216" y="1258618"/>
                  <a:pt x="101600" y="1259840"/>
                </a:cubicBezTo>
                <a:lnTo>
                  <a:pt x="457200" y="1280160"/>
                </a:lnTo>
                <a:cubicBezTo>
                  <a:pt x="477520" y="1283547"/>
                  <a:pt x="498286" y="1284900"/>
                  <a:pt x="518160" y="1290320"/>
                </a:cubicBezTo>
                <a:cubicBezTo>
                  <a:pt x="535755" y="1295119"/>
                  <a:pt x="552197" y="1303456"/>
                  <a:pt x="568960" y="1310640"/>
                </a:cubicBezTo>
                <a:cubicBezTo>
                  <a:pt x="630549" y="1337035"/>
                  <a:pt x="688675" y="1359676"/>
                  <a:pt x="741680" y="1402080"/>
                </a:cubicBezTo>
                <a:cubicBezTo>
                  <a:pt x="767860" y="1423024"/>
                  <a:pt x="786620" y="1452256"/>
                  <a:pt x="812800" y="1473200"/>
                </a:cubicBezTo>
                <a:cubicBezTo>
                  <a:pt x="837749" y="1493159"/>
                  <a:pt x="868081" y="1505430"/>
                  <a:pt x="894080" y="1524000"/>
                </a:cubicBezTo>
                <a:cubicBezTo>
                  <a:pt x="915604" y="1539374"/>
                  <a:pt x="934385" y="1558276"/>
                  <a:pt x="955040" y="1574800"/>
                </a:cubicBezTo>
                <a:cubicBezTo>
                  <a:pt x="968263" y="1585378"/>
                  <a:pt x="983706" y="1593306"/>
                  <a:pt x="995680" y="1605280"/>
                </a:cubicBezTo>
                <a:cubicBezTo>
                  <a:pt x="1007654" y="1617254"/>
                  <a:pt x="1013303" y="1634900"/>
                  <a:pt x="1026160" y="1645920"/>
                </a:cubicBezTo>
                <a:cubicBezTo>
                  <a:pt x="1037659" y="1655777"/>
                  <a:pt x="1053650" y="1658726"/>
                  <a:pt x="1066800" y="1666240"/>
                </a:cubicBezTo>
                <a:cubicBezTo>
                  <a:pt x="1077402" y="1672298"/>
                  <a:pt x="1087120" y="1679787"/>
                  <a:pt x="1097280" y="1686560"/>
                </a:cubicBezTo>
                <a:cubicBezTo>
                  <a:pt x="1100667" y="1696720"/>
                  <a:pt x="1114492" y="1708980"/>
                  <a:pt x="1107440" y="1717040"/>
                </a:cubicBezTo>
                <a:cubicBezTo>
                  <a:pt x="1086401" y="1741085"/>
                  <a:pt x="1048752" y="1745248"/>
                  <a:pt x="1026160" y="1767840"/>
                </a:cubicBezTo>
                <a:cubicBezTo>
                  <a:pt x="1009227" y="1784773"/>
                  <a:pt x="990829" y="1800359"/>
                  <a:pt x="975360" y="1818640"/>
                </a:cubicBezTo>
                <a:cubicBezTo>
                  <a:pt x="953484" y="1844493"/>
                  <a:pt x="914400" y="1899920"/>
                  <a:pt x="914400" y="1899920"/>
                </a:cubicBezTo>
                <a:cubicBezTo>
                  <a:pt x="930656" y="1948688"/>
                  <a:pt x="911691" y="1918885"/>
                  <a:pt x="955040" y="1940560"/>
                </a:cubicBezTo>
                <a:cubicBezTo>
                  <a:pt x="972703" y="1949391"/>
                  <a:pt x="988177" y="1962209"/>
                  <a:pt x="1005840" y="1971040"/>
                </a:cubicBezTo>
                <a:cubicBezTo>
                  <a:pt x="1015419" y="1975829"/>
                  <a:pt x="1025930" y="1978603"/>
                  <a:pt x="1036320" y="1981200"/>
                </a:cubicBezTo>
                <a:cubicBezTo>
                  <a:pt x="1115596" y="2001019"/>
                  <a:pt x="1163651" y="1995862"/>
                  <a:pt x="1259840" y="2001520"/>
                </a:cubicBezTo>
                <a:cubicBezTo>
                  <a:pt x="1354667" y="1998133"/>
                  <a:pt x="1450166" y="2003129"/>
                  <a:pt x="1544320" y="1991360"/>
                </a:cubicBezTo>
                <a:cubicBezTo>
                  <a:pt x="1613599" y="1982700"/>
                  <a:pt x="1678241" y="1949220"/>
                  <a:pt x="1747520" y="1940560"/>
                </a:cubicBezTo>
                <a:lnTo>
                  <a:pt x="1910080" y="1920240"/>
                </a:lnTo>
                <a:cubicBezTo>
                  <a:pt x="1984587" y="1899920"/>
                  <a:pt x="2058293" y="1876395"/>
                  <a:pt x="2133600" y="1859280"/>
                </a:cubicBezTo>
                <a:cubicBezTo>
                  <a:pt x="2207445" y="1842497"/>
                  <a:pt x="2283040" y="1834354"/>
                  <a:pt x="2357120" y="1818640"/>
                </a:cubicBezTo>
                <a:cubicBezTo>
                  <a:pt x="2394893" y="1810627"/>
                  <a:pt x="2431419" y="1797525"/>
                  <a:pt x="2468880" y="1788160"/>
                </a:cubicBezTo>
                <a:cubicBezTo>
                  <a:pt x="2499171" y="1780587"/>
                  <a:pt x="2530365" y="1776650"/>
                  <a:pt x="2560320" y="1767840"/>
                </a:cubicBezTo>
                <a:cubicBezTo>
                  <a:pt x="2647282" y="1742263"/>
                  <a:pt x="2635239" y="1738043"/>
                  <a:pt x="2712720" y="1696720"/>
                </a:cubicBezTo>
                <a:cubicBezTo>
                  <a:pt x="2739448" y="1682465"/>
                  <a:pt x="2769095" y="1673322"/>
                  <a:pt x="2794000" y="1656080"/>
                </a:cubicBezTo>
                <a:cubicBezTo>
                  <a:pt x="2826642" y="1633481"/>
                  <a:pt x="2851738" y="1596030"/>
                  <a:pt x="2875280" y="1564640"/>
                </a:cubicBezTo>
                <a:cubicBezTo>
                  <a:pt x="2878667" y="1547707"/>
                  <a:pt x="2879979" y="1530223"/>
                  <a:pt x="2885440" y="1513840"/>
                </a:cubicBezTo>
                <a:cubicBezTo>
                  <a:pt x="2927504" y="1387647"/>
                  <a:pt x="2886803" y="1567986"/>
                  <a:pt x="2915920" y="1422400"/>
                </a:cubicBezTo>
                <a:cubicBezTo>
                  <a:pt x="2912533" y="1395307"/>
                  <a:pt x="2921418" y="1363488"/>
                  <a:pt x="2905760" y="1341120"/>
                </a:cubicBezTo>
                <a:cubicBezTo>
                  <a:pt x="2900513" y="1333624"/>
                  <a:pt x="2820623" y="1314756"/>
                  <a:pt x="2804160" y="1310640"/>
                </a:cubicBezTo>
                <a:cubicBezTo>
                  <a:pt x="2770293" y="1290320"/>
                  <a:pt x="2737885" y="1267343"/>
                  <a:pt x="2702560" y="1249680"/>
                </a:cubicBezTo>
                <a:cubicBezTo>
                  <a:pt x="2682240" y="1239520"/>
                  <a:pt x="2660212" y="1232228"/>
                  <a:pt x="2641600" y="1219200"/>
                </a:cubicBezTo>
                <a:cubicBezTo>
                  <a:pt x="2625905" y="1208214"/>
                  <a:pt x="2615279" y="1191288"/>
                  <a:pt x="2600960" y="1178560"/>
                </a:cubicBezTo>
                <a:cubicBezTo>
                  <a:pt x="2584752" y="1164153"/>
                  <a:pt x="2567925" y="1150356"/>
                  <a:pt x="2550160" y="1137920"/>
                </a:cubicBezTo>
                <a:cubicBezTo>
                  <a:pt x="2514749" y="1113132"/>
                  <a:pt x="2391967" y="1049385"/>
                  <a:pt x="2377440" y="1046480"/>
                </a:cubicBezTo>
                <a:lnTo>
                  <a:pt x="2326640" y="1036320"/>
                </a:lnTo>
                <a:cubicBezTo>
                  <a:pt x="2313093" y="1029547"/>
                  <a:pt x="2279227" y="1029547"/>
                  <a:pt x="2286000" y="1016000"/>
                </a:cubicBezTo>
                <a:cubicBezTo>
                  <a:pt x="2301795" y="984409"/>
                  <a:pt x="2429142" y="954589"/>
                  <a:pt x="2448560" y="944880"/>
                </a:cubicBezTo>
                <a:cubicBezTo>
                  <a:pt x="2475653" y="931333"/>
                  <a:pt x="2503540" y="919269"/>
                  <a:pt x="2529840" y="904240"/>
                </a:cubicBezTo>
                <a:cubicBezTo>
                  <a:pt x="2642513" y="839856"/>
                  <a:pt x="2537180" y="885330"/>
                  <a:pt x="2661920" y="822960"/>
                </a:cubicBezTo>
                <a:cubicBezTo>
                  <a:pt x="2691753" y="808043"/>
                  <a:pt x="2722880" y="795867"/>
                  <a:pt x="2753360" y="782320"/>
                </a:cubicBezTo>
                <a:cubicBezTo>
                  <a:pt x="2874564" y="661116"/>
                  <a:pt x="2746631" y="776197"/>
                  <a:pt x="2956560" y="650240"/>
                </a:cubicBezTo>
                <a:cubicBezTo>
                  <a:pt x="2973493" y="640080"/>
                  <a:pt x="2990024" y="629216"/>
                  <a:pt x="3007360" y="619760"/>
                </a:cubicBezTo>
                <a:cubicBezTo>
                  <a:pt x="3039928" y="601996"/>
                  <a:pt x="3083114" y="580962"/>
                  <a:pt x="3119120" y="568960"/>
                </a:cubicBezTo>
                <a:cubicBezTo>
                  <a:pt x="3132367" y="564544"/>
                  <a:pt x="3146213" y="562187"/>
                  <a:pt x="3159760" y="558800"/>
                </a:cubicBezTo>
                <a:cubicBezTo>
                  <a:pt x="3171384" y="549113"/>
                  <a:pt x="3398421" y="353110"/>
                  <a:pt x="3454400" y="325120"/>
                </a:cubicBezTo>
                <a:cubicBezTo>
                  <a:pt x="3495040" y="304800"/>
                  <a:pt x="3536764" y="286518"/>
                  <a:pt x="3576320" y="264160"/>
                </a:cubicBezTo>
                <a:cubicBezTo>
                  <a:pt x="3614761" y="242432"/>
                  <a:pt x="3649389" y="214320"/>
                  <a:pt x="3688080" y="193040"/>
                </a:cubicBezTo>
                <a:cubicBezTo>
                  <a:pt x="3717306" y="176966"/>
                  <a:pt x="3749235" y="166378"/>
                  <a:pt x="3779520" y="152400"/>
                </a:cubicBezTo>
                <a:cubicBezTo>
                  <a:pt x="3906719" y="93693"/>
                  <a:pt x="3717343" y="178408"/>
                  <a:pt x="3870960" y="101600"/>
                </a:cubicBezTo>
                <a:cubicBezTo>
                  <a:pt x="3887272" y="93444"/>
                  <a:pt x="3904620" y="87513"/>
                  <a:pt x="3921760" y="81280"/>
                </a:cubicBezTo>
                <a:cubicBezTo>
                  <a:pt x="3971240" y="63287"/>
                  <a:pt x="4022023" y="48661"/>
                  <a:pt x="4074160" y="40640"/>
                </a:cubicBezTo>
                <a:cubicBezTo>
                  <a:pt x="4101147" y="36488"/>
                  <a:pt x="4128453" y="34632"/>
                  <a:pt x="4155440" y="30480"/>
                </a:cubicBezTo>
                <a:cubicBezTo>
                  <a:pt x="4172508" y="27854"/>
                  <a:pt x="4189172" y="22946"/>
                  <a:pt x="4206240" y="20320"/>
                </a:cubicBezTo>
                <a:cubicBezTo>
                  <a:pt x="4290122" y="7415"/>
                  <a:pt x="4307204" y="29844"/>
                  <a:pt x="427736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6"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Non-Linearity</a:t>
            </a:r>
          </a:p>
        </p:txBody>
      </p:sp>
    </p:spTree>
    <p:extLst>
      <p:ext uri="{BB962C8B-B14F-4D97-AF65-F5344CB8AC3E}">
        <p14:creationId xmlns:p14="http://schemas.microsoft.com/office/powerpoint/2010/main" val="936525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616234DE-E4AD-EB4D-8520-D352AE22D279}"/>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Learning</a:t>
            </a:r>
          </a:p>
        </p:txBody>
      </p:sp>
      <p:sp>
        <p:nvSpPr>
          <p:cNvPr id="3" name="Content Placeholder 2">
            <a:extLst>
              <a:ext uri="{FF2B5EF4-FFF2-40B4-BE49-F238E27FC236}">
                <a16:creationId xmlns:a16="http://schemas.microsoft.com/office/drawing/2014/main" id="{E8121389-14BC-0B4C-A303-1B3947AB3B27}"/>
              </a:ext>
            </a:extLst>
          </p:cNvPr>
          <p:cNvSpPr>
            <a:spLocks noGrp="1"/>
          </p:cNvSpPr>
          <p:nvPr>
            <p:ph idx="1"/>
          </p:nvPr>
        </p:nvSpPr>
        <p:spPr>
          <a:xfrm>
            <a:off x="5120640" y="804672"/>
            <a:ext cx="6281928" cy="5248656"/>
          </a:xfrm>
        </p:spPr>
        <p:txBody>
          <a:bodyPr anchor="ctr">
            <a:normAutofit/>
          </a:bodyPr>
          <a:lstStyle/>
          <a:p>
            <a:r>
              <a:rPr lang="en-US" sz="2000"/>
              <a:t>For a machine to learn a representation, it needs:</a:t>
            </a:r>
          </a:p>
          <a:p>
            <a:pPr lvl="1"/>
            <a:r>
              <a:rPr lang="en-US" sz="2000"/>
              <a:t>A data set</a:t>
            </a:r>
          </a:p>
          <a:p>
            <a:pPr lvl="1"/>
            <a:r>
              <a:rPr lang="en-US" sz="2000"/>
              <a:t>A model</a:t>
            </a:r>
          </a:p>
          <a:p>
            <a:pPr lvl="1"/>
            <a:r>
              <a:rPr lang="en-US" sz="2000"/>
              <a:t>A loss (or error or cost function)</a:t>
            </a:r>
          </a:p>
          <a:p>
            <a:pPr lvl="1"/>
            <a:r>
              <a:rPr lang="en-US" sz="2000"/>
              <a:t>An optimization method</a:t>
            </a:r>
          </a:p>
          <a:p>
            <a:pPr lvl="2"/>
            <a:r>
              <a:rPr lang="en-US" dirty="0"/>
              <a:t>It alters the parameters of the model to minimize its loss</a:t>
            </a:r>
          </a:p>
          <a:p>
            <a:r>
              <a:rPr lang="en-US" sz="2000"/>
              <a:t>It has been proven that NN thus constructed can in theory approximate any function, i.e. learn any representation</a:t>
            </a:r>
          </a:p>
        </p:txBody>
      </p:sp>
    </p:spTree>
    <p:extLst>
      <p:ext uri="{BB962C8B-B14F-4D97-AF65-F5344CB8AC3E}">
        <p14:creationId xmlns:p14="http://schemas.microsoft.com/office/powerpoint/2010/main" val="3133990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A2D8D0BB-E102-0E40-BE31-C5CAB5D9CFF4}"/>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Cost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8C864A-97C7-F947-8E1E-1D212E21F75B}"/>
                  </a:ext>
                </a:extLst>
              </p:cNvPr>
              <p:cNvSpPr>
                <a:spLocks noGrp="1"/>
              </p:cNvSpPr>
              <p:nvPr>
                <p:ph idx="1"/>
              </p:nvPr>
            </p:nvSpPr>
            <p:spPr>
              <a:xfrm>
                <a:off x="5120640" y="804672"/>
                <a:ext cx="6281928" cy="5248656"/>
              </a:xfrm>
            </p:spPr>
            <p:txBody>
              <a:bodyPr anchor="ctr">
                <a:normAutofit/>
              </a:bodyPr>
              <a:lstStyle/>
              <a:p>
                <a:r>
                  <a:rPr lang="en-US" sz="2000"/>
                  <a:t>Most </a:t>
                </a:r>
                <a:r>
                  <a:rPr lang="en-US" sz="2000" b="1"/>
                  <a:t>classification</a:t>
                </a:r>
                <a:r>
                  <a:rPr lang="en-US" sz="2000"/>
                  <a:t> networks use </a:t>
                </a:r>
                <a:r>
                  <a:rPr lang="en-US" sz="2000" b="1"/>
                  <a:t>cross-entropy</a:t>
                </a:r>
                <a:r>
                  <a:rPr lang="en-US" sz="2000"/>
                  <a:t> between training data (N samples) and modeled distribution</a:t>
                </a:r>
              </a:p>
              <a:p>
                <a:endParaRPr lang="en-US" sz="2000"/>
              </a:p>
              <a:p>
                <a:pPr marL="0" indent="0">
                  <a:buNone/>
                </a:pPr>
                <a14:m>
                  <m:oMathPara xmlns:m="http://schemas.openxmlformats.org/officeDocument/2006/math">
                    <m:oMathParaPr>
                      <m:jc m:val="centerGroup"/>
                    </m:oMathParaPr>
                    <m:oMath xmlns:m="http://schemas.openxmlformats.org/officeDocument/2006/math">
                      <m:r>
                        <a:rPr lang="en-US" sz="2000" b="0" i="1">
                          <a:latin typeface="Cambria Math" panose="02040503050406030204" pitchFamily="18" charset="0"/>
                        </a:rPr>
                        <m:t>𝐽</m:t>
                      </m:r>
                      <m:d>
                        <m:dPr>
                          <m:ctrlPr>
                            <a:rPr lang="en-US" sz="2000" b="0" i="1">
                              <a:latin typeface="Cambria Math" panose="02040503050406030204" pitchFamily="18" charset="0"/>
                            </a:rPr>
                          </m:ctrlPr>
                        </m:dPr>
                        <m:e>
                          <m:r>
                            <a:rPr lang="en-US" sz="2000" b="0" i="1">
                              <a:latin typeface="Cambria Math" panose="02040503050406030204" pitchFamily="18" charset="0"/>
                            </a:rPr>
                            <m:t>𝑤</m:t>
                          </m:r>
                        </m:e>
                      </m:d>
                      <m:r>
                        <a:rPr lang="en-US" sz="2000" b="0" i="1">
                          <a:latin typeface="Cambria Math" panose="02040503050406030204" pitchFamily="18" charset="0"/>
                        </a:rPr>
                        <m:t>=−</m:t>
                      </m:r>
                      <m:f>
                        <m:fPr>
                          <m:ctrlPr>
                            <a:rPr lang="en-US" sz="2000" b="0" i="1">
                              <a:latin typeface="Cambria Math" panose="02040503050406030204" pitchFamily="18" charset="0"/>
                            </a:rPr>
                          </m:ctrlPr>
                        </m:fPr>
                        <m:num>
                          <m:r>
                            <a:rPr lang="en-US" sz="2000" b="0" i="1">
                              <a:latin typeface="Cambria Math" panose="02040503050406030204" pitchFamily="18" charset="0"/>
                            </a:rPr>
                            <m:t>1</m:t>
                          </m:r>
                        </m:num>
                        <m:den>
                          <m:r>
                            <a:rPr lang="en-US" sz="2000" b="0" i="1">
                              <a:latin typeface="Cambria Math" panose="02040503050406030204" pitchFamily="18" charset="0"/>
                            </a:rPr>
                            <m:t>𝑁</m:t>
                          </m:r>
                        </m:den>
                      </m:f>
                      <m:nary>
                        <m:naryPr>
                          <m:chr m:val="∑"/>
                          <m:ctrlPr>
                            <a:rPr lang="en-US" sz="2000" b="0" i="1">
                              <a:latin typeface="Cambria Math" panose="02040503050406030204" pitchFamily="18" charset="0"/>
                            </a:rPr>
                          </m:ctrlPr>
                        </m:naryPr>
                        <m:sub>
                          <m:r>
                            <m:rPr>
                              <m:brk m:alnAt="23"/>
                            </m:rPr>
                            <a:rPr lang="en-US" sz="2000" b="0" i="1">
                              <a:latin typeface="Cambria Math" panose="02040503050406030204" pitchFamily="18" charset="0"/>
                            </a:rPr>
                            <m:t>𝑖</m:t>
                          </m:r>
                          <m:r>
                            <a:rPr lang="en-US" sz="2000" b="0" i="1">
                              <a:latin typeface="Cambria Math" panose="02040503050406030204" pitchFamily="18" charset="0"/>
                            </a:rPr>
                            <m:t>=1</m:t>
                          </m:r>
                        </m:sub>
                        <m:sup>
                          <m:r>
                            <a:rPr lang="en-US" sz="2000" b="0" i="1">
                              <a:latin typeface="Cambria Math" panose="02040503050406030204" pitchFamily="18" charset="0"/>
                            </a:rPr>
                            <m:t>𝑁</m:t>
                          </m:r>
                        </m:sup>
                        <m:e>
                          <m:sSub>
                            <m:sSubPr>
                              <m:ctrlPr>
                                <a:rPr lang="en-US" sz="2000" b="0" i="1">
                                  <a:latin typeface="Cambria Math" panose="02040503050406030204" pitchFamily="18" charset="0"/>
                                </a:rPr>
                              </m:ctrlPr>
                            </m:sSubPr>
                            <m:e>
                              <m:r>
                                <a:rPr lang="en-US" sz="2000" b="0" i="1">
                                  <a:latin typeface="Cambria Math" panose="02040503050406030204" pitchFamily="18" charset="0"/>
                                </a:rPr>
                                <m:t>𝑝</m:t>
                              </m:r>
                            </m:e>
                            <m:sub>
                              <m:r>
                                <a:rPr lang="en-US" sz="2000" b="0" i="1">
                                  <a:latin typeface="Cambria Math" panose="02040503050406030204" pitchFamily="18" charset="0"/>
                                </a:rPr>
                                <m:t>𝑖</m:t>
                              </m:r>
                            </m:sub>
                          </m:sSub>
                          <m:sSub>
                            <m:sSubPr>
                              <m:ctrlPr>
                                <a:rPr lang="en-US" sz="2000" b="0" i="1">
                                  <a:latin typeface="Cambria Math" panose="02040503050406030204" pitchFamily="18" charset="0"/>
                                </a:rPr>
                              </m:ctrlPr>
                            </m:sSubPr>
                            <m:e>
                              <m:r>
                                <m:rPr>
                                  <m:sty m:val="p"/>
                                </m:rPr>
                                <a:rPr lang="en-US" sz="2000" b="0" i="0">
                                  <a:latin typeface="Cambria Math" panose="02040503050406030204" pitchFamily="18" charset="0"/>
                                </a:rPr>
                                <m:t>log</m:t>
                              </m:r>
                              <m:r>
                                <a:rPr lang="en-US" sz="2000" b="0" i="1">
                                  <a:latin typeface="Cambria Math" panose="02040503050406030204" pitchFamily="18" charset="0"/>
                                </a:rPr>
                                <m:t>⁡(</m:t>
                              </m:r>
                              <m:r>
                                <a:rPr lang="en-US" sz="2000" b="0" i="1">
                                  <a:latin typeface="Cambria Math" panose="02040503050406030204" pitchFamily="18" charset="0"/>
                                </a:rPr>
                                <m:t>𝑞</m:t>
                              </m:r>
                            </m:e>
                            <m:sub>
                              <m:r>
                                <a:rPr lang="en-US" sz="2000" b="0" i="1">
                                  <a:latin typeface="Cambria Math" panose="02040503050406030204" pitchFamily="18" charset="0"/>
                                </a:rPr>
                                <m:t>𝑖</m:t>
                              </m:r>
                            </m:sub>
                          </m:sSub>
                        </m:e>
                      </m:nary>
                      <m:r>
                        <a:rPr lang="en-US" sz="2000" b="0" i="1">
                          <a:latin typeface="Cambria Math" panose="02040503050406030204" pitchFamily="18" charset="0"/>
                        </a:rPr>
                        <m:t>)</m:t>
                      </m:r>
                    </m:oMath>
                  </m:oMathPara>
                </a14:m>
                <a:endParaRPr lang="en-US" sz="2000" b="0"/>
              </a:p>
              <a:p>
                <a:pPr marL="0" indent="0">
                  <a:buNone/>
                </a:pPr>
                <a:endParaRPr lang="en-US" sz="2000" b="0"/>
              </a:p>
              <a:p>
                <a:pPr marL="0" indent="0">
                  <a:buNone/>
                </a:pPr>
                <a:r>
                  <a:rPr lang="en-US" sz="2000"/>
                  <a:t>Where p is the real value and q is the value predicted by the model</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𝑞</m:t>
                          </m:r>
                        </m:e>
                        <m:sub>
                          <m:r>
                            <a:rPr lang="en-US" sz="2000" b="0" i="1">
                              <a:latin typeface="Cambria Math" panose="02040503050406030204" pitchFamily="18" charset="0"/>
                            </a:rPr>
                            <m:t>𝑖</m:t>
                          </m:r>
                        </m:sub>
                      </m:sSub>
                      <m:r>
                        <a:rPr lang="en-US" sz="2000" b="0" i="1">
                          <a:latin typeface="Cambria Math" panose="02040503050406030204" pitchFamily="18" charset="0"/>
                        </a:rPr>
                        <m:t>=</m:t>
                      </m:r>
                      <m:sSup>
                        <m:sSupPr>
                          <m:ctrlPr>
                            <a:rPr lang="en-US" sz="2000" b="0" i="1">
                              <a:latin typeface="Cambria Math" panose="02040503050406030204" pitchFamily="18" charset="0"/>
                            </a:rPr>
                          </m:ctrlPr>
                        </m:sSupPr>
                        <m:e>
                          <m:r>
                            <a:rPr lang="en-US" sz="2000" b="0" i="1">
                              <a:latin typeface="Cambria Math" panose="02040503050406030204" pitchFamily="18" charset="0"/>
                            </a:rPr>
                            <m:t>𝑔</m:t>
                          </m:r>
                          <m:r>
                            <a:rPr lang="en-US" sz="2000" b="0" i="1">
                              <a:latin typeface="Cambria Math" panose="02040503050406030204" pitchFamily="18" charset="0"/>
                            </a:rPr>
                            <m:t>(</m:t>
                          </m:r>
                          <m:r>
                            <a:rPr lang="en-US" sz="2000" b="0" i="1">
                              <a:latin typeface="Cambria Math" panose="02040503050406030204" pitchFamily="18" charset="0"/>
                            </a:rPr>
                            <m:t>𝑤</m:t>
                          </m:r>
                        </m:e>
                        <m:sup>
                          <m:r>
                            <a:rPr lang="en-US" sz="2000" b="0" i="1">
                              <a:latin typeface="Cambria Math" panose="02040503050406030204" pitchFamily="18" charset="0"/>
                            </a:rPr>
                            <m:t>𝑇</m:t>
                          </m:r>
                        </m:sup>
                      </m:sSup>
                      <m:sSub>
                        <m:sSubPr>
                          <m:ctrlPr>
                            <a:rPr lang="en-US" sz="2000" b="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𝑖</m:t>
                          </m:r>
                        </m:sub>
                      </m:sSub>
                      <m:r>
                        <a:rPr lang="en-US" sz="2000" b="0" i="1">
                          <a:latin typeface="Cambria Math" panose="02040503050406030204" pitchFamily="18" charset="0"/>
                        </a:rPr>
                        <m:t>+</m:t>
                      </m:r>
                      <m:sSub>
                        <m:sSubPr>
                          <m:ctrlPr>
                            <a:rPr lang="en-US" sz="2000" b="0" i="1">
                              <a:latin typeface="Cambria Math" panose="02040503050406030204" pitchFamily="18" charset="0"/>
                            </a:rPr>
                          </m:ctrlPr>
                        </m:sSubPr>
                        <m:e>
                          <m:r>
                            <a:rPr lang="en-US" sz="2000" b="0" i="1">
                              <a:latin typeface="Cambria Math" panose="02040503050406030204" pitchFamily="18" charset="0"/>
                            </a:rPr>
                            <m:t>𝑏</m:t>
                          </m:r>
                        </m:e>
                        <m:sub>
                          <m:r>
                            <a:rPr lang="en-US" sz="2000" b="0" i="1">
                              <a:latin typeface="Cambria Math" panose="02040503050406030204" pitchFamily="18" charset="0"/>
                            </a:rPr>
                            <m:t>𝑖</m:t>
                          </m:r>
                        </m:sub>
                      </m:sSub>
                      <m:r>
                        <a:rPr lang="en-US" sz="2000" b="0" i="1">
                          <a:latin typeface="Cambria Math" panose="02040503050406030204" pitchFamily="18" charset="0"/>
                        </a:rPr>
                        <m:t>)</m:t>
                      </m:r>
                    </m:oMath>
                  </m:oMathPara>
                </a14:m>
                <a:endParaRPr lang="en-US" sz="2000"/>
              </a:p>
              <a:p>
                <a:pPr marL="0" indent="0">
                  <a:buNone/>
                </a:pPr>
                <a:endParaRPr lang="en-US" sz="2000"/>
              </a:p>
            </p:txBody>
          </p:sp>
        </mc:Choice>
        <mc:Fallback>
          <p:sp>
            <p:nvSpPr>
              <p:cNvPr id="3" name="Content Placeholder 2">
                <a:extLst>
                  <a:ext uri="{FF2B5EF4-FFF2-40B4-BE49-F238E27FC236}">
                    <a16:creationId xmlns:a16="http://schemas.microsoft.com/office/drawing/2014/main" id="{4B8C864A-97C7-F947-8E1E-1D212E21F75B}"/>
                  </a:ext>
                </a:extLst>
              </p:cNvPr>
              <p:cNvSpPr>
                <a:spLocks noGrp="1" noRot="1" noChangeAspect="1" noMove="1" noResize="1" noEditPoints="1" noAdjustHandles="1" noChangeArrowheads="1" noChangeShapeType="1" noTextEdit="1"/>
              </p:cNvSpPr>
              <p:nvPr>
                <p:ph idx="1"/>
              </p:nvPr>
            </p:nvSpPr>
            <p:spPr>
              <a:xfrm>
                <a:off x="5120640" y="804672"/>
                <a:ext cx="6281928" cy="5248656"/>
              </a:xfrm>
              <a:blipFill>
                <a:blip r:embed="rId3"/>
                <a:stretch>
                  <a:fillRect l="-806" r="-1411"/>
                </a:stretch>
              </a:blipFill>
            </p:spPr>
            <p:txBody>
              <a:bodyPr/>
              <a:lstStyle/>
              <a:p>
                <a:r>
                  <a:rPr lang="en-US">
                    <a:noFill/>
                  </a:rPr>
                  <a:t> </a:t>
                </a:r>
              </a:p>
            </p:txBody>
          </p:sp>
        </mc:Fallback>
      </mc:AlternateContent>
    </p:spTree>
    <p:extLst>
      <p:ext uri="{BB962C8B-B14F-4D97-AF65-F5344CB8AC3E}">
        <p14:creationId xmlns:p14="http://schemas.microsoft.com/office/powerpoint/2010/main" val="2472506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E609-111C-5B4A-A85B-34CBC8457591}"/>
              </a:ext>
            </a:extLst>
          </p:cNvPr>
          <p:cNvSpPr>
            <a:spLocks noGrp="1"/>
          </p:cNvSpPr>
          <p:nvPr>
            <p:ph type="title"/>
          </p:nvPr>
        </p:nvSpPr>
        <p:spPr/>
        <p:txBody>
          <a:bodyPr/>
          <a:lstStyle/>
          <a:p>
            <a:r>
              <a:rPr lang="en-US" dirty="0"/>
              <a:t>Common Cost Functions</a:t>
            </a:r>
          </a:p>
        </p:txBody>
      </p:sp>
      <p:sp>
        <p:nvSpPr>
          <p:cNvPr id="4" name="TextBox 3">
            <a:extLst>
              <a:ext uri="{FF2B5EF4-FFF2-40B4-BE49-F238E27FC236}">
                <a16:creationId xmlns:a16="http://schemas.microsoft.com/office/drawing/2014/main" id="{A632DFEC-2169-B049-A885-17FE0E05D649}"/>
              </a:ext>
            </a:extLst>
          </p:cNvPr>
          <p:cNvSpPr txBox="1"/>
          <p:nvPr/>
        </p:nvSpPr>
        <p:spPr>
          <a:xfrm>
            <a:off x="1122135" y="1919636"/>
            <a:ext cx="3810000" cy="523220"/>
          </a:xfrm>
          <a:prstGeom prst="rect">
            <a:avLst/>
          </a:prstGeom>
          <a:noFill/>
        </p:spPr>
        <p:txBody>
          <a:bodyPr wrap="square" rtlCol="0">
            <a:spAutoFit/>
          </a:bodyPr>
          <a:lstStyle/>
          <a:p>
            <a:r>
              <a:rPr lang="en-US" sz="2800" dirty="0"/>
              <a:t>For regression problems</a:t>
            </a:r>
          </a:p>
        </p:txBody>
      </p:sp>
      <p:sp>
        <p:nvSpPr>
          <p:cNvPr id="12" name="TextBox 11">
            <a:extLst>
              <a:ext uri="{FF2B5EF4-FFF2-40B4-BE49-F238E27FC236}">
                <a16:creationId xmlns:a16="http://schemas.microsoft.com/office/drawing/2014/main" id="{89760A1F-4A52-1D40-91AE-B92A52C6EB91}"/>
              </a:ext>
            </a:extLst>
          </p:cNvPr>
          <p:cNvSpPr txBox="1"/>
          <p:nvPr/>
        </p:nvSpPr>
        <p:spPr>
          <a:xfrm>
            <a:off x="1122135" y="3732530"/>
            <a:ext cx="4081236" cy="523220"/>
          </a:xfrm>
          <a:prstGeom prst="rect">
            <a:avLst/>
          </a:prstGeom>
          <a:noFill/>
        </p:spPr>
        <p:txBody>
          <a:bodyPr wrap="square" rtlCol="0">
            <a:spAutoFit/>
          </a:bodyPr>
          <a:lstStyle/>
          <a:p>
            <a:r>
              <a:rPr lang="en-US" sz="2800" dirty="0"/>
              <a:t>For classification problems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1E6F3E0-162C-FF4F-B942-FD726EC49FAC}"/>
                  </a:ext>
                </a:extLst>
              </p:cNvPr>
              <p:cNvSpPr txBox="1"/>
              <p:nvPr/>
            </p:nvSpPr>
            <p:spPr>
              <a:xfrm>
                <a:off x="5630758" y="1807779"/>
                <a:ext cx="2293577" cy="75623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𝑀𝑆𝐸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𝑌</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1">
                                  <a:latin typeface="Cambria Math" panose="02040503050406030204" pitchFamily="18" charset="0"/>
                                </a:rPr>
                                <m:t>)</m:t>
                              </m:r>
                            </m:e>
                            <m:sup>
                              <m:r>
                                <a:rPr lang="en-US" b="0" i="1" smtClean="0">
                                  <a:latin typeface="Cambria Math" panose="02040503050406030204" pitchFamily="18" charset="0"/>
                                </a:rPr>
                                <m:t>2</m:t>
                              </m:r>
                            </m:sup>
                          </m:sSup>
                        </m:e>
                      </m:nary>
                    </m:oMath>
                  </m:oMathPara>
                </a14:m>
                <a:endParaRPr lang="en-US" dirty="0"/>
              </a:p>
            </p:txBody>
          </p:sp>
        </mc:Choice>
        <mc:Fallback>
          <p:sp>
            <p:nvSpPr>
              <p:cNvPr id="3" name="TextBox 2">
                <a:extLst>
                  <a:ext uri="{FF2B5EF4-FFF2-40B4-BE49-F238E27FC236}">
                    <a16:creationId xmlns:a16="http://schemas.microsoft.com/office/drawing/2014/main" id="{C1E6F3E0-162C-FF4F-B942-FD726EC49FAC}"/>
                  </a:ext>
                </a:extLst>
              </p:cNvPr>
              <p:cNvSpPr txBox="1">
                <a:spLocks noRot="1" noChangeAspect="1" noMove="1" noResize="1" noEditPoints="1" noAdjustHandles="1" noChangeArrowheads="1" noChangeShapeType="1" noTextEdit="1"/>
              </p:cNvSpPr>
              <p:nvPr/>
            </p:nvSpPr>
            <p:spPr>
              <a:xfrm>
                <a:off x="5630758" y="1807779"/>
                <a:ext cx="2293577" cy="756233"/>
              </a:xfrm>
              <a:prstGeom prst="rect">
                <a:avLst/>
              </a:prstGeom>
              <a:blipFill>
                <a:blip r:embed="rId3"/>
                <a:stretch>
                  <a:fillRect t="-114754" b="-1754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A2BC1BB-52DE-0A4B-AC57-75196CD3509E}"/>
                  </a:ext>
                </a:extLst>
              </p:cNvPr>
              <p:cNvSpPr txBox="1"/>
              <p:nvPr/>
            </p:nvSpPr>
            <p:spPr>
              <a:xfrm>
                <a:off x="8622958" y="1807779"/>
                <a:ext cx="2317621" cy="75623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𝑀𝐴𝐸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𝑌</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b="0" i="1" smtClean="0">
                                  <a:latin typeface="Cambria Math" panose="02040503050406030204" pitchFamily="18" charset="0"/>
                                </a:rPr>
                                <m:t>|</m:t>
                              </m:r>
                            </m:e>
                            <m:sup/>
                          </m:sSup>
                        </m:e>
                      </m:nary>
                    </m:oMath>
                  </m:oMathPara>
                </a14:m>
                <a:endParaRPr lang="en-US" dirty="0"/>
              </a:p>
            </p:txBody>
          </p:sp>
        </mc:Choice>
        <mc:Fallback>
          <p:sp>
            <p:nvSpPr>
              <p:cNvPr id="10" name="TextBox 9">
                <a:extLst>
                  <a:ext uri="{FF2B5EF4-FFF2-40B4-BE49-F238E27FC236}">
                    <a16:creationId xmlns:a16="http://schemas.microsoft.com/office/drawing/2014/main" id="{9A2BC1BB-52DE-0A4B-AC57-75196CD3509E}"/>
                  </a:ext>
                </a:extLst>
              </p:cNvPr>
              <p:cNvSpPr txBox="1">
                <a:spLocks noRot="1" noChangeAspect="1" noMove="1" noResize="1" noEditPoints="1" noAdjustHandles="1" noChangeArrowheads="1" noChangeShapeType="1" noTextEdit="1"/>
              </p:cNvSpPr>
              <p:nvPr/>
            </p:nvSpPr>
            <p:spPr>
              <a:xfrm>
                <a:off x="8622958" y="1807779"/>
                <a:ext cx="2317621" cy="756233"/>
              </a:xfrm>
              <a:prstGeom prst="rect">
                <a:avLst/>
              </a:prstGeom>
              <a:blipFill>
                <a:blip r:embed="rId4"/>
                <a:stretch>
                  <a:fillRect l="-1639" t="-114754" b="-1754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2AA17FB-D126-B246-A9E2-3DB9094FE226}"/>
                  </a:ext>
                </a:extLst>
              </p:cNvPr>
              <p:cNvSpPr txBox="1"/>
              <p:nvPr/>
            </p:nvSpPr>
            <p:spPr>
              <a:xfrm>
                <a:off x="5630758" y="3616023"/>
                <a:ext cx="4164794" cy="75623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𝑙𝑜𝑔</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r>
                                <m:rPr>
                                  <m:sty m:val="p"/>
                                </m:rPr>
                                <a:rPr lang="en-US" b="0" i="0" smtClean="0">
                                  <a:latin typeface="Cambria Math" panose="02040503050406030204" pitchFamily="18" charset="0"/>
                                </a:rPr>
                                <m:t>log</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e>
                          </m:d>
                        </m:e>
                      </m:nary>
                    </m:oMath>
                  </m:oMathPara>
                </a14:m>
                <a:endParaRPr lang="en-US" dirty="0"/>
              </a:p>
            </p:txBody>
          </p:sp>
        </mc:Choice>
        <mc:Fallback>
          <p:sp>
            <p:nvSpPr>
              <p:cNvPr id="5" name="TextBox 4">
                <a:extLst>
                  <a:ext uri="{FF2B5EF4-FFF2-40B4-BE49-F238E27FC236}">
                    <a16:creationId xmlns:a16="http://schemas.microsoft.com/office/drawing/2014/main" id="{32AA17FB-D126-B246-A9E2-3DB9094FE226}"/>
                  </a:ext>
                </a:extLst>
              </p:cNvPr>
              <p:cNvSpPr txBox="1">
                <a:spLocks noRot="1" noChangeAspect="1" noMove="1" noResize="1" noEditPoints="1" noAdjustHandles="1" noChangeArrowheads="1" noChangeShapeType="1" noTextEdit="1"/>
              </p:cNvSpPr>
              <p:nvPr/>
            </p:nvSpPr>
            <p:spPr>
              <a:xfrm>
                <a:off x="5630758" y="3616023"/>
                <a:ext cx="4164794" cy="756233"/>
              </a:xfrm>
              <a:prstGeom prst="rect">
                <a:avLst/>
              </a:prstGeom>
              <a:blipFill>
                <a:blip r:embed="rId5"/>
                <a:stretch>
                  <a:fillRect l="-304" t="-118333" b="-18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AF9B17D-0613-DD42-B663-A1AF0228D015}"/>
                  </a:ext>
                </a:extLst>
              </p:cNvPr>
              <p:cNvSpPr txBox="1"/>
              <p:nvPr/>
            </p:nvSpPr>
            <p:spPr>
              <a:xfrm>
                <a:off x="5630758" y="4668034"/>
                <a:ext cx="2629566" cy="75623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m:rPr>
                              <m:sty m:val="p"/>
                            </m:rPr>
                            <a:rPr lang="en-US" b="0" i="0" smtClean="0">
                              <a:latin typeface="Cambria Math" panose="02040503050406030204" pitchFamily="18" charset="0"/>
                            </a:rPr>
                            <m:t>max</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𝑖</m:t>
                              </m:r>
                            </m:sub>
                          </m:sSub>
                          <m:r>
                            <a:rPr lang="en-US" b="0" i="1" smtClean="0">
                              <a:latin typeface="Cambria Math" panose="02040503050406030204" pitchFamily="18" charset="0"/>
                            </a:rPr>
                            <m:t>, 0)</m:t>
                          </m:r>
                        </m:e>
                      </m:nary>
                    </m:oMath>
                  </m:oMathPara>
                </a14:m>
                <a:endParaRPr lang="en-US" dirty="0"/>
              </a:p>
            </p:txBody>
          </p:sp>
        </mc:Choice>
        <mc:Fallback>
          <p:sp>
            <p:nvSpPr>
              <p:cNvPr id="6" name="TextBox 5">
                <a:extLst>
                  <a:ext uri="{FF2B5EF4-FFF2-40B4-BE49-F238E27FC236}">
                    <a16:creationId xmlns:a16="http://schemas.microsoft.com/office/drawing/2014/main" id="{9AF9B17D-0613-DD42-B663-A1AF0228D015}"/>
                  </a:ext>
                </a:extLst>
              </p:cNvPr>
              <p:cNvSpPr txBox="1">
                <a:spLocks noRot="1" noChangeAspect="1" noMove="1" noResize="1" noEditPoints="1" noAdjustHandles="1" noChangeArrowheads="1" noChangeShapeType="1" noTextEdit="1"/>
              </p:cNvSpPr>
              <p:nvPr/>
            </p:nvSpPr>
            <p:spPr>
              <a:xfrm>
                <a:off x="5630758" y="4668034"/>
                <a:ext cx="2629566" cy="756233"/>
              </a:xfrm>
              <a:prstGeom prst="rect">
                <a:avLst/>
              </a:prstGeom>
              <a:blipFill>
                <a:blip r:embed="rId6"/>
                <a:stretch>
                  <a:fillRect l="-6250" t="-118333" r="-2885" b="-178333"/>
                </a:stretch>
              </a:blipFill>
            </p:spPr>
            <p:txBody>
              <a:bodyPr/>
              <a:lstStyle/>
              <a:p>
                <a:r>
                  <a:rPr lang="en-US">
                    <a:noFill/>
                  </a:rPr>
                  <a:t> </a:t>
                </a:r>
              </a:p>
            </p:txBody>
          </p:sp>
        </mc:Fallback>
      </mc:AlternateContent>
    </p:spTree>
    <p:extLst>
      <p:ext uri="{BB962C8B-B14F-4D97-AF65-F5344CB8AC3E}">
        <p14:creationId xmlns:p14="http://schemas.microsoft.com/office/powerpoint/2010/main" val="235835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8153BCDD-57E3-D44C-BF0F-BED9D93F7750}"/>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Optimization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D40B06C-73D1-7641-B023-07F837DE1278}"/>
                  </a:ext>
                </a:extLst>
              </p:cNvPr>
              <p:cNvSpPr>
                <a:spLocks noGrp="1"/>
              </p:cNvSpPr>
              <p:nvPr>
                <p:ph idx="1"/>
              </p:nvPr>
            </p:nvSpPr>
            <p:spPr>
              <a:xfrm>
                <a:off x="5120640" y="804672"/>
                <a:ext cx="6281928" cy="5248656"/>
              </a:xfrm>
            </p:spPr>
            <p:txBody>
              <a:bodyPr anchor="ctr">
                <a:normAutofit/>
              </a:bodyPr>
              <a:lstStyle/>
              <a:p>
                <a:r>
                  <a:rPr lang="en-US" sz="2000"/>
                  <a:t>Optimization refers to the method used to change the parameters.</a:t>
                </a:r>
              </a:p>
              <a:p>
                <a:r>
                  <a:rPr lang="en-US" sz="2000"/>
                  <a:t>Modern networks use </a:t>
                </a:r>
                <a:r>
                  <a:rPr lang="en-US" sz="2000" b="1"/>
                  <a:t>Stochastic Gradient Descent </a:t>
                </a:r>
                <a:r>
                  <a:rPr lang="en-US" sz="2000"/>
                  <a:t>(SGD)</a:t>
                </a:r>
              </a:p>
              <a:p>
                <a:pPr marL="0" indent="0">
                  <a:buNone/>
                </a:pPr>
                <a:endParaRPr lang="en-US" sz="200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𝜀</m:t>
                      </m:r>
                      <m:sSub>
                        <m:sSubPr>
                          <m:ctrlPr>
                            <a:rPr lang="en-US" sz="2000" i="1">
                              <a:latin typeface="Cambria Math" panose="02040503050406030204" pitchFamily="18" charset="0"/>
                              <a:ea typeface="Cambria Math" panose="02040503050406030204" pitchFamily="18" charset="0"/>
                            </a:rPr>
                          </m:ctrlPr>
                        </m:sSubPr>
                        <m:e>
                          <m:r>
                            <m:rPr>
                              <m:sty m:val="p"/>
                            </m:rPr>
                            <a:rPr lang="en-US" sz="2000" i="1">
                              <a:latin typeface="Cambria Math" panose="02040503050406030204" pitchFamily="18" charset="0"/>
                              <a:ea typeface="Cambria Math" panose="02040503050406030204" pitchFamily="18" charset="0"/>
                            </a:rPr>
                            <m:t>∇</m:t>
                          </m:r>
                        </m:e>
                        <m:sub>
                          <m:r>
                            <a:rPr lang="en-US" sz="2000" i="1">
                              <a:latin typeface="Cambria Math" panose="02040503050406030204" pitchFamily="18" charset="0"/>
                              <a:ea typeface="Cambria Math" panose="02040503050406030204" pitchFamily="18" charset="0"/>
                            </a:rPr>
                            <m:t>𝑤</m:t>
                          </m:r>
                        </m:sub>
                      </m:sSub>
                      <m:r>
                        <a:rPr lang="en-US" sz="2000" i="1">
                          <a:latin typeface="Cambria Math" panose="02040503050406030204" pitchFamily="18" charset="0"/>
                          <a:ea typeface="Cambria Math" panose="02040503050406030204" pitchFamily="18" charset="0"/>
                        </a:rPr>
                        <m:t>𝐽</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𝑤</m:t>
                      </m:r>
                      <m:r>
                        <a:rPr lang="en-US" sz="2000" i="1">
                          <a:latin typeface="Cambria Math" panose="02040503050406030204" pitchFamily="18" charset="0"/>
                          <a:ea typeface="Cambria Math" panose="02040503050406030204" pitchFamily="18" charset="0"/>
                        </a:rPr>
                        <m:t>)</m:t>
                      </m:r>
                    </m:oMath>
                  </m:oMathPara>
                </a14:m>
                <a:endParaRPr lang="en-US" sz="2000"/>
              </a:p>
              <a:p>
                <a:pPr marL="0" indent="0">
                  <a:buNone/>
                </a:pPr>
                <a14:m>
                  <m:oMath xmlns:m="http://schemas.openxmlformats.org/officeDocument/2006/math">
                    <m:r>
                      <a:rPr lang="en-US" sz="2000" i="1">
                        <a:latin typeface="Cambria Math" panose="02040503050406030204" pitchFamily="18" charset="0"/>
                        <a:ea typeface="Cambria Math" panose="02040503050406030204" pitchFamily="18" charset="0"/>
                      </a:rPr>
                      <m:t>𝜀</m:t>
                    </m:r>
                    <m:r>
                      <a:rPr lang="en-US" sz="2000" i="1">
                        <a:latin typeface="Cambria Math" panose="02040503050406030204" pitchFamily="18" charset="0"/>
                        <a:ea typeface="Cambria Math" panose="02040503050406030204" pitchFamily="18" charset="0"/>
                      </a:rPr>
                      <m:t> </m:t>
                    </m:r>
                  </m:oMath>
                </a14:m>
                <a:r>
                  <a:rPr lang="en-US" sz="2000"/>
                  <a:t>is the learning rate</a:t>
                </a:r>
              </a:p>
              <a:p>
                <a:pPr marL="0" indent="0">
                  <a:buNone/>
                </a:pPr>
                <a:endParaRPr lang="en-US" sz="2000"/>
              </a:p>
              <a:p>
                <a:pPr lvl="1"/>
                <a:r>
                  <a:rPr lang="en-US" sz="2000" b="0"/>
                  <a:t>Batch or </a:t>
                </a:r>
                <a:r>
                  <a:rPr lang="en-US" sz="2000"/>
                  <a:t>full gradient requires the computation of the gradient across the full data set</a:t>
                </a:r>
              </a:p>
              <a:p>
                <a:pPr lvl="1"/>
                <a:r>
                  <a:rPr lang="en-US" sz="2000"/>
                  <a:t>Stochastic gradient is an estimate obtained on a </a:t>
                </a:r>
                <a:r>
                  <a:rPr lang="en-US" sz="2000" b="1"/>
                  <a:t>minibatch</a:t>
                </a:r>
                <a:r>
                  <a:rPr lang="en-US" sz="2000"/>
                  <a:t> of </a:t>
                </a:r>
                <a:r>
                  <a:rPr lang="en-US" sz="2000" b="1"/>
                  <a:t>random </a:t>
                </a:r>
                <a:r>
                  <a:rPr lang="en-US" sz="2000"/>
                  <a:t>samples from the training set</a:t>
                </a:r>
              </a:p>
              <a:p>
                <a:r>
                  <a:rPr lang="en-US" sz="2000"/>
                  <a:t>Full batch is slow on large data sets and unreliable b/c of local minima</a:t>
                </a:r>
              </a:p>
              <a:p>
                <a:r>
                  <a:rPr lang="en-US" sz="2000"/>
                  <a:t>SGD solves both problems (in theory)</a:t>
                </a:r>
              </a:p>
            </p:txBody>
          </p:sp>
        </mc:Choice>
        <mc:Fallback>
          <p:sp>
            <p:nvSpPr>
              <p:cNvPr id="3" name="Content Placeholder 2">
                <a:extLst>
                  <a:ext uri="{FF2B5EF4-FFF2-40B4-BE49-F238E27FC236}">
                    <a16:creationId xmlns:a16="http://schemas.microsoft.com/office/drawing/2014/main" id="{9D40B06C-73D1-7641-B023-07F837DE1278}"/>
                  </a:ext>
                </a:extLst>
              </p:cNvPr>
              <p:cNvSpPr>
                <a:spLocks noGrp="1" noRot="1" noChangeAspect="1" noMove="1" noResize="1" noEditPoints="1" noAdjustHandles="1" noChangeArrowheads="1" noChangeShapeType="1" noTextEdit="1"/>
              </p:cNvSpPr>
              <p:nvPr>
                <p:ph idx="1"/>
              </p:nvPr>
            </p:nvSpPr>
            <p:spPr>
              <a:xfrm>
                <a:off x="5120640" y="804672"/>
                <a:ext cx="6281928" cy="5248656"/>
              </a:xfrm>
              <a:blipFill>
                <a:blip r:embed="rId3"/>
                <a:stretch>
                  <a:fillRect l="-605" r="-1008" b="-482"/>
                </a:stretch>
              </a:blipFill>
            </p:spPr>
            <p:txBody>
              <a:bodyPr/>
              <a:lstStyle/>
              <a:p>
                <a:r>
                  <a:rPr lang="en-US">
                    <a:noFill/>
                  </a:rPr>
                  <a:t> </a:t>
                </a:r>
              </a:p>
            </p:txBody>
          </p:sp>
        </mc:Fallback>
      </mc:AlternateContent>
    </p:spTree>
    <p:extLst>
      <p:ext uri="{BB962C8B-B14F-4D97-AF65-F5344CB8AC3E}">
        <p14:creationId xmlns:p14="http://schemas.microsoft.com/office/powerpoint/2010/main" val="4152218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1923" y="687455"/>
            <a:ext cx="7802155" cy="6006772"/>
          </a:xfrm>
          <a:prstGeom prst="rect">
            <a:avLst/>
          </a:prstGeom>
        </p:spPr>
      </p:pic>
    </p:spTree>
    <p:extLst>
      <p:ext uri="{BB962C8B-B14F-4D97-AF65-F5344CB8AC3E}">
        <p14:creationId xmlns:p14="http://schemas.microsoft.com/office/powerpoint/2010/main" val="118820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A9D9447C-A4AB-A340-8F9B-952326943FA4}"/>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SGD in practice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EC5614F-BFC8-E145-9163-9420609ED745}"/>
                  </a:ext>
                </a:extLst>
              </p:cNvPr>
              <p:cNvSpPr>
                <a:spLocks noGrp="1"/>
              </p:cNvSpPr>
              <p:nvPr>
                <p:ph idx="1"/>
              </p:nvPr>
            </p:nvSpPr>
            <p:spPr>
              <a:xfrm>
                <a:off x="5120640" y="804672"/>
                <a:ext cx="6281928" cy="5248656"/>
              </a:xfrm>
            </p:spPr>
            <p:txBody>
              <a:bodyPr anchor="ctr">
                <a:normAutofit/>
              </a:bodyPr>
              <a:lstStyle/>
              <a:p>
                <a:r>
                  <a:rPr lang="en-US" sz="2000">
                    <a:latin typeface="Cambria Math" panose="02040503050406030204" pitchFamily="18" charset="0"/>
                  </a:rPr>
                  <a:t>The learning rate decreases as we iterate. </a:t>
                </a:r>
                <a14:m>
                  <m:oMath xmlns:m="http://schemas.openxmlformats.org/officeDocument/2006/math">
                    <m:r>
                      <a:rPr lang="en-US" sz="2000" i="1">
                        <a:latin typeface="Cambria Math" panose="02040503050406030204" pitchFamily="18" charset="0"/>
                        <a:ea typeface="Cambria Math" panose="02040503050406030204" pitchFamily="18" charset="0"/>
                      </a:rPr>
                      <m:t>𝛼</m:t>
                    </m:r>
                  </m:oMath>
                </a14:m>
                <a:r>
                  <a:rPr lang="en-US" sz="2000">
                    <a:latin typeface="Cambria Math" panose="02040503050406030204" pitchFamily="18" charset="0"/>
                  </a:rPr>
                  <a:t> is the decay rate</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𝜀</m:t>
                          </m:r>
                        </m:e>
                        <m:sub>
                          <m:r>
                            <a:rPr lang="en-US" sz="2000" b="0" i="1">
                              <a:latin typeface="Cambria Math" panose="02040503050406030204" pitchFamily="18" charset="0"/>
                            </a:rPr>
                            <m:t>𝑘</m:t>
                          </m:r>
                        </m:sub>
                      </m:sSub>
                      <m:r>
                        <a:rPr lang="en-US" sz="2000" b="0" i="1">
                          <a:latin typeface="Cambria Math" panose="02040503050406030204" pitchFamily="18" charset="0"/>
                        </a:rPr>
                        <m:t>=</m:t>
                      </m:r>
                      <m:sSub>
                        <m:sSubPr>
                          <m:ctrlPr>
                            <a:rPr lang="en-US" sz="2000" b="0" i="1">
                              <a:latin typeface="Cambria Math" panose="02040503050406030204" pitchFamily="18" charset="0"/>
                            </a:rPr>
                          </m:ctrlPr>
                        </m:sSubPr>
                        <m:e>
                          <m:r>
                            <a:rPr lang="en-US" sz="2000" b="0" i="1">
                              <a:latin typeface="Cambria Math" panose="02040503050406030204" pitchFamily="18" charset="0"/>
                              <a:ea typeface="Cambria Math" panose="02040503050406030204" pitchFamily="18" charset="0"/>
                            </a:rPr>
                            <m:t>𝜀</m:t>
                          </m:r>
                        </m:e>
                        <m:sub>
                          <m:r>
                            <a:rPr lang="en-US" sz="2000" b="0" i="1">
                              <a:latin typeface="Cambria Math" panose="02040503050406030204" pitchFamily="18" charset="0"/>
                            </a:rPr>
                            <m:t>𝑘</m:t>
                          </m:r>
                          <m:r>
                            <a:rPr lang="en-US" sz="2000" b="0" i="1">
                              <a:latin typeface="Cambria Math" panose="02040503050406030204" pitchFamily="18" charset="0"/>
                            </a:rPr>
                            <m:t>−1</m:t>
                          </m:r>
                        </m:sub>
                      </m:sSub>
                      <m:r>
                        <a:rPr lang="en-US" sz="2000" b="0" i="1">
                          <a:latin typeface="Cambria Math" panose="02040503050406030204" pitchFamily="18" charset="0"/>
                        </a:rPr>
                        <m:t>/(1+</m:t>
                      </m:r>
                      <m:r>
                        <a:rPr lang="en-US" sz="2000" b="0" i="1">
                          <a:latin typeface="Cambria Math" panose="02040503050406030204" pitchFamily="18" charset="0"/>
                          <a:ea typeface="Cambria Math" panose="02040503050406030204" pitchFamily="18" charset="0"/>
                        </a:rPr>
                        <m:t>𝛼</m:t>
                      </m:r>
                      <m:r>
                        <a:rPr lang="en-US" sz="2000" b="0" i="1">
                          <a:latin typeface="Cambria Math" panose="02040503050406030204" pitchFamily="18" charset="0"/>
                          <a:ea typeface="Cambria Math" panose="02040503050406030204" pitchFamily="18" charset="0"/>
                        </a:rPr>
                        <m:t>𝑘</m:t>
                      </m:r>
                      <m:r>
                        <a:rPr lang="en-US" sz="2000" b="0" i="1">
                          <a:latin typeface="Cambria Math" panose="02040503050406030204" pitchFamily="18" charset="0"/>
                          <a:ea typeface="Cambria Math" panose="02040503050406030204" pitchFamily="18" charset="0"/>
                        </a:rPr>
                        <m:t>)</m:t>
                      </m:r>
                    </m:oMath>
                  </m:oMathPara>
                </a14:m>
                <a:endParaRPr lang="en-US" sz="2000">
                  <a:latin typeface="Cambria Math" panose="02040503050406030204" pitchFamily="18" charset="0"/>
                </a:endParaRPr>
              </a:p>
              <a:p>
                <a:pPr marL="457200" lvl="1" indent="0">
                  <a:buNone/>
                </a:pPr>
                <a:r>
                  <a:rPr lang="en-US" sz="2000">
                    <a:latin typeface="Cambria Math" panose="02040503050406030204" pitchFamily="18" charset="0"/>
                  </a:rPr>
                  <a:t>This aims to compensate for noise introduced by mini-batch samples</a:t>
                </a:r>
              </a:p>
              <a:p>
                <a:r>
                  <a:rPr lang="en-US" sz="2000">
                    <a:latin typeface="Cambria Math" panose="02040503050406030204" pitchFamily="18" charset="0"/>
                  </a:rPr>
                  <a:t>SGD can be slow, so we introduce a concept of “velocity”, i.e. </a:t>
                </a:r>
              </a:p>
              <a:p>
                <a:pPr marL="0" indent="0">
                  <a:buNone/>
                </a:pPr>
                <a14:m>
                  <m:oMathPara xmlns:m="http://schemas.openxmlformats.org/officeDocument/2006/math">
                    <m:oMathParaPr>
                      <m:jc m:val="centerGroup"/>
                    </m:oMathParaPr>
                    <m:oMath xmlns:m="http://schemas.openxmlformats.org/officeDocument/2006/math">
                      <m:r>
                        <a:rPr lang="en-US" sz="2000" b="0" i="1">
                          <a:latin typeface="Cambria Math" panose="02040503050406030204" pitchFamily="18" charset="0"/>
                        </a:rPr>
                        <m:t>𝑣</m:t>
                      </m:r>
                      <m:r>
                        <a:rPr lang="en-US" sz="2000" b="0" i="1">
                          <a:latin typeface="Cambria Math" panose="02040503050406030204" pitchFamily="18" charset="0"/>
                        </a:rPr>
                        <m:t>:=</m:t>
                      </m:r>
                      <m:r>
                        <a:rPr lang="en-US" sz="2000" b="0" i="1">
                          <a:latin typeface="Cambria Math" panose="02040503050406030204" pitchFamily="18" charset="0"/>
                          <a:ea typeface="Cambria Math" panose="02040503050406030204" pitchFamily="18" charset="0"/>
                        </a:rPr>
                        <m:t>𝜇</m:t>
                      </m:r>
                      <m:r>
                        <a:rPr lang="en-US" sz="2000" b="0" i="1">
                          <a:latin typeface="Cambria Math" panose="02040503050406030204" pitchFamily="18" charset="0"/>
                          <a:ea typeface="Cambria Math" panose="02040503050406030204" pitchFamily="18" charset="0"/>
                        </a:rPr>
                        <m:t>𝑣</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𝜀</m:t>
                      </m:r>
                      <m:sSub>
                        <m:sSubPr>
                          <m:ctrlPr>
                            <a:rPr lang="en-US" sz="2000" i="1">
                              <a:latin typeface="Cambria Math" panose="02040503050406030204" pitchFamily="18" charset="0"/>
                              <a:ea typeface="Cambria Math" panose="02040503050406030204" pitchFamily="18" charset="0"/>
                            </a:rPr>
                          </m:ctrlPr>
                        </m:sSubPr>
                        <m:e>
                          <m:r>
                            <m:rPr>
                              <m:sty m:val="p"/>
                            </m:rPr>
                            <a:rPr lang="en-US" sz="2000" i="1">
                              <a:latin typeface="Cambria Math" panose="02040503050406030204" pitchFamily="18" charset="0"/>
                              <a:ea typeface="Cambria Math" panose="02040503050406030204" pitchFamily="18" charset="0"/>
                            </a:rPr>
                            <m:t>∇</m:t>
                          </m:r>
                        </m:e>
                        <m:sub>
                          <m:r>
                            <a:rPr lang="en-US" sz="2000" i="1">
                              <a:latin typeface="Cambria Math" panose="02040503050406030204" pitchFamily="18" charset="0"/>
                              <a:ea typeface="Cambria Math" panose="02040503050406030204" pitchFamily="18" charset="0"/>
                            </a:rPr>
                            <m:t>𝑤</m:t>
                          </m:r>
                        </m:sub>
                      </m:sSub>
                      <m:r>
                        <a:rPr lang="en-US" sz="2000" i="1">
                          <a:latin typeface="Cambria Math" panose="02040503050406030204" pitchFamily="18" charset="0"/>
                          <a:ea typeface="Cambria Math" panose="02040503050406030204" pitchFamily="18" charset="0"/>
                        </a:rPr>
                        <m:t>𝐽</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𝑤</m:t>
                          </m:r>
                        </m:e>
                      </m:d>
                    </m:oMath>
                  </m:oMathPara>
                </a14:m>
                <a:endParaRPr lang="en-US" sz="200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𝑤</m:t>
                      </m:r>
                      <m:r>
                        <a:rPr lang="en-US" sz="2000" b="0" i="1">
                          <a:latin typeface="Cambria Math" panose="02040503050406030204" pitchFamily="18" charset="0"/>
                        </a:rPr>
                        <m:t>+</m:t>
                      </m:r>
                      <m:r>
                        <a:rPr lang="en-US" sz="2000" b="0" i="1">
                          <a:latin typeface="Cambria Math" panose="02040503050406030204" pitchFamily="18" charset="0"/>
                        </a:rPr>
                        <m:t>𝑣</m:t>
                      </m:r>
                    </m:oMath>
                  </m:oMathPara>
                </a14:m>
                <a:endParaRPr lang="en-US" sz="2000" b="0"/>
              </a:p>
              <a:p>
                <a:pPr marL="457200" lvl="1" indent="0">
                  <a:buNone/>
                </a:pPr>
                <a14:m>
                  <m:oMath xmlns:m="http://schemas.openxmlformats.org/officeDocument/2006/math">
                    <m:r>
                      <a:rPr lang="en-US" sz="2000" i="1">
                        <a:latin typeface="Cambria Math" panose="02040503050406030204" pitchFamily="18" charset="0"/>
                        <a:ea typeface="Cambria Math" panose="02040503050406030204" pitchFamily="18" charset="0"/>
                      </a:rPr>
                      <m:t>𝜇</m:t>
                    </m:r>
                  </m:oMath>
                </a14:m>
                <a:r>
                  <a:rPr lang="en-US" sz="2000"/>
                  <a:t> is the momentum: the larger it is, the larger the effect of previous gradients</a:t>
                </a:r>
              </a:p>
              <a:p>
                <a:r>
                  <a:rPr lang="en-US" sz="2000"/>
                  <a:t>The idea is to accelerate the gradient descent and reduce the effect of “noise”</a:t>
                </a:r>
              </a:p>
              <a:p>
                <a:pPr marL="0" indent="0">
                  <a:buNone/>
                </a:pPr>
                <a:r>
                  <a:rPr lang="en-US" sz="2000">
                    <a:hlinkClick r:id="rId3"/>
                  </a:rPr>
                  <a:t>https://distill.pub/2017/momentum/</a:t>
                </a:r>
                <a:r>
                  <a:rPr lang="en-US" sz="2000"/>
                  <a:t> </a:t>
                </a:r>
              </a:p>
              <a:p>
                <a:endParaRPr lang="en-US" sz="2000"/>
              </a:p>
            </p:txBody>
          </p:sp>
        </mc:Choice>
        <mc:Fallback>
          <p:sp>
            <p:nvSpPr>
              <p:cNvPr id="3" name="Content Placeholder 2">
                <a:extLst>
                  <a:ext uri="{FF2B5EF4-FFF2-40B4-BE49-F238E27FC236}">
                    <a16:creationId xmlns:a16="http://schemas.microsoft.com/office/drawing/2014/main" id="{6EC5614F-BFC8-E145-9163-9420609ED745}"/>
                  </a:ext>
                </a:extLst>
              </p:cNvPr>
              <p:cNvSpPr>
                <a:spLocks noGrp="1" noRot="1" noChangeAspect="1" noMove="1" noResize="1" noEditPoints="1" noAdjustHandles="1" noChangeArrowheads="1" noChangeShapeType="1" noTextEdit="1"/>
              </p:cNvSpPr>
              <p:nvPr>
                <p:ph idx="1"/>
              </p:nvPr>
            </p:nvSpPr>
            <p:spPr>
              <a:xfrm>
                <a:off x="5120640" y="804672"/>
                <a:ext cx="6281928" cy="5248656"/>
              </a:xfrm>
              <a:blipFill>
                <a:blip r:embed="rId4"/>
                <a:stretch>
                  <a:fillRect l="-806"/>
                </a:stretch>
              </a:blipFill>
            </p:spPr>
            <p:txBody>
              <a:bodyPr/>
              <a:lstStyle/>
              <a:p>
                <a:r>
                  <a:rPr lang="en-US">
                    <a:noFill/>
                  </a:rPr>
                  <a:t> </a:t>
                </a:r>
              </a:p>
            </p:txBody>
          </p:sp>
        </mc:Fallback>
      </mc:AlternateContent>
    </p:spTree>
    <p:extLst>
      <p:ext uri="{BB962C8B-B14F-4D97-AF65-F5344CB8AC3E}">
        <p14:creationId xmlns:p14="http://schemas.microsoft.com/office/powerpoint/2010/main" val="79072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9935FB0F-BBD1-F44B-8930-09D99E05F145}"/>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Still just pretending?</a:t>
            </a:r>
          </a:p>
        </p:txBody>
      </p:sp>
      <p:graphicFrame>
        <p:nvGraphicFramePr>
          <p:cNvPr id="20" name="Content Placeholder 2">
            <a:extLst>
              <a:ext uri="{FF2B5EF4-FFF2-40B4-BE49-F238E27FC236}">
                <a16:creationId xmlns:a16="http://schemas.microsoft.com/office/drawing/2014/main" id="{49E02AD5-AFF1-4831-98D4-C7E4BEE3C8C5}"/>
              </a:ext>
            </a:extLst>
          </p:cNvPr>
          <p:cNvGraphicFramePr>
            <a:graphicFrameLocks noGrp="1"/>
          </p:cNvGraphicFramePr>
          <p:nvPr>
            <p:ph idx="1"/>
            <p:extLst>
              <p:ext uri="{D42A27DB-BD31-4B8C-83A1-F6EECF244321}">
                <p14:modId xmlns:p14="http://schemas.microsoft.com/office/powerpoint/2010/main" val="3306884352"/>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8317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324A94F0-CD0C-D544-9697-0D02B48E5701}"/>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SGD for Humans</a:t>
            </a:r>
          </a:p>
        </p:txBody>
      </p:sp>
      <p:sp>
        <p:nvSpPr>
          <p:cNvPr id="3" name="Content Placeholder 2">
            <a:extLst>
              <a:ext uri="{FF2B5EF4-FFF2-40B4-BE49-F238E27FC236}">
                <a16:creationId xmlns:a16="http://schemas.microsoft.com/office/drawing/2014/main" id="{60F3029F-B34E-4E4B-A425-3CB1CACB453D}"/>
              </a:ext>
            </a:extLst>
          </p:cNvPr>
          <p:cNvSpPr>
            <a:spLocks noGrp="1"/>
          </p:cNvSpPr>
          <p:nvPr>
            <p:ph idx="1"/>
          </p:nvPr>
        </p:nvSpPr>
        <p:spPr>
          <a:xfrm>
            <a:off x="5120640" y="804672"/>
            <a:ext cx="6281928" cy="5248656"/>
          </a:xfrm>
        </p:spPr>
        <p:txBody>
          <a:bodyPr anchor="ctr">
            <a:normAutofit/>
          </a:bodyPr>
          <a:lstStyle/>
          <a:p>
            <a:pPr marL="514350" indent="-514350">
              <a:buFont typeface="+mj-lt"/>
              <a:buAutoNum type="arabicPeriod"/>
            </a:pPr>
            <a:r>
              <a:rPr lang="en-US" sz="2000"/>
              <a:t>Input learning rate, momentum, initial set of weights and biases, initial velocity</a:t>
            </a:r>
          </a:p>
          <a:p>
            <a:pPr marL="514350" indent="-514350">
              <a:buFont typeface="+mj-lt"/>
              <a:buAutoNum type="arabicPeriod"/>
            </a:pPr>
            <a:r>
              <a:rPr lang="en-US" sz="2000"/>
              <a:t>While stopping criterion (e.g. error value, n. of iterations) not met</a:t>
            </a:r>
          </a:p>
          <a:p>
            <a:pPr marL="971550" lvl="1" indent="-514350">
              <a:buFont typeface="+mj-lt"/>
              <a:buAutoNum type="arabicPeriod"/>
            </a:pPr>
            <a:r>
              <a:rPr lang="en-US" sz="2000"/>
              <a:t>Sample a minibatch from training set and relative targets</a:t>
            </a:r>
          </a:p>
          <a:p>
            <a:pPr marL="971550" lvl="1" indent="-514350">
              <a:buFont typeface="+mj-lt"/>
              <a:buAutoNum type="arabicPeriod"/>
            </a:pPr>
            <a:r>
              <a:rPr lang="en-US" sz="2000"/>
              <a:t>Predict the output (forward pass)</a:t>
            </a:r>
          </a:p>
          <a:p>
            <a:pPr marL="971550" lvl="1" indent="-514350">
              <a:buFont typeface="+mj-lt"/>
              <a:buAutoNum type="arabicPeriod"/>
            </a:pPr>
            <a:r>
              <a:rPr lang="en-US" sz="2000"/>
              <a:t>Compute the error</a:t>
            </a:r>
          </a:p>
          <a:p>
            <a:pPr marL="971550" lvl="1" indent="-514350">
              <a:buFont typeface="+mj-lt"/>
              <a:buAutoNum type="arabicPeriod"/>
            </a:pPr>
            <a:r>
              <a:rPr lang="en-US" sz="2000"/>
              <a:t>Compute gradient estimate (backward pass)</a:t>
            </a:r>
          </a:p>
          <a:p>
            <a:pPr marL="971550" lvl="1" indent="-514350">
              <a:buFont typeface="+mj-lt"/>
              <a:buAutoNum type="arabicPeriod"/>
            </a:pPr>
            <a:r>
              <a:rPr lang="en-US" sz="2000"/>
              <a:t>Compute the velocity (backward pass – cont.)</a:t>
            </a:r>
          </a:p>
          <a:p>
            <a:pPr marL="971550" lvl="1" indent="-514350">
              <a:buFont typeface="+mj-lt"/>
              <a:buAutoNum type="arabicPeriod"/>
            </a:pPr>
            <a:r>
              <a:rPr lang="en-US" sz="2000"/>
              <a:t>Update the parameters</a:t>
            </a:r>
          </a:p>
          <a:p>
            <a:pPr marL="514350" indent="-514350">
              <a:buFont typeface="+mj-lt"/>
              <a:buAutoNum type="arabicPeriod"/>
            </a:pPr>
            <a:r>
              <a:rPr lang="en-US" sz="2000"/>
              <a:t>End while</a:t>
            </a:r>
          </a:p>
        </p:txBody>
      </p:sp>
    </p:spTree>
    <p:extLst>
      <p:ext uri="{BB962C8B-B14F-4D97-AF65-F5344CB8AC3E}">
        <p14:creationId xmlns:p14="http://schemas.microsoft.com/office/powerpoint/2010/main" val="1002200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5E98473F-8F41-0644-A3E9-0E3A74B8A763}"/>
              </a:ext>
            </a:extLst>
          </p:cNvPr>
          <p:cNvSpPr>
            <a:spLocks noGrp="1"/>
          </p:cNvSpPr>
          <p:nvPr>
            <p:ph type="title"/>
          </p:nvPr>
        </p:nvSpPr>
        <p:spPr>
          <a:xfrm>
            <a:off x="904877" y="2415322"/>
            <a:ext cx="3451730" cy="2399869"/>
          </a:xfrm>
        </p:spPr>
        <p:txBody>
          <a:bodyPr>
            <a:normAutofit/>
          </a:bodyPr>
          <a:lstStyle/>
          <a:p>
            <a:pPr algn="ctr"/>
            <a:r>
              <a:rPr lang="en-US" sz="4000" dirty="0">
                <a:solidFill>
                  <a:srgbClr val="FFFFFF"/>
                </a:solidFill>
              </a:rPr>
              <a:t>Back-Propagation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717633B-2B28-464F-85C7-B9236709DBE0}"/>
                  </a:ext>
                </a:extLst>
              </p:cNvPr>
              <p:cNvSpPr>
                <a:spLocks noGrp="1"/>
              </p:cNvSpPr>
              <p:nvPr>
                <p:ph idx="1"/>
              </p:nvPr>
            </p:nvSpPr>
            <p:spPr>
              <a:xfrm>
                <a:off x="5120640" y="804672"/>
                <a:ext cx="6281928" cy="5248656"/>
              </a:xfrm>
            </p:spPr>
            <p:txBody>
              <a:bodyPr anchor="ctr">
                <a:normAutofit/>
              </a:bodyPr>
              <a:lstStyle/>
              <a:p>
                <a:r>
                  <a:rPr lang="en-US" sz="2000"/>
                  <a:t>Back-Propagation is a method to </a:t>
                </a:r>
                <a:r>
                  <a:rPr lang="en-US" sz="2000" b="1"/>
                  <a:t>compute the gradient of composite functions</a:t>
                </a:r>
              </a:p>
              <a:p>
                <a:r>
                  <a:rPr lang="en-US" sz="2000"/>
                  <a:t>It uses the chain rule of calculus</a:t>
                </a:r>
              </a:p>
              <a:p>
                <a:pPr marL="0" indent="0">
                  <a:buNone/>
                </a:pPr>
                <a14:m>
                  <m:oMathPara xmlns:m="http://schemas.openxmlformats.org/officeDocument/2006/math">
                    <m:oMathParaPr>
                      <m:jc m:val="centerGroup"/>
                    </m:oMathParaPr>
                    <m:oMath xmlns:m="http://schemas.openxmlformats.org/officeDocument/2006/math">
                      <m:r>
                        <a:rPr lang="en-US" sz="2000" b="0" i="1">
                          <a:latin typeface="Cambria Math" panose="02040503050406030204" pitchFamily="18" charset="0"/>
                        </a:rPr>
                        <m:t>𝑦</m:t>
                      </m:r>
                      <m:r>
                        <a:rPr lang="en-US" sz="2000" b="0" i="1">
                          <a:latin typeface="Cambria Math" panose="02040503050406030204" pitchFamily="18" charset="0"/>
                        </a:rPr>
                        <m:t>=</m:t>
                      </m:r>
                      <m:r>
                        <a:rPr lang="en-US" sz="2000" b="0" i="1">
                          <a:latin typeface="Cambria Math" panose="02040503050406030204" pitchFamily="18" charset="0"/>
                        </a:rPr>
                        <m:t>𝑔</m:t>
                      </m:r>
                      <m:d>
                        <m:dPr>
                          <m:ctrlPr>
                            <a:rPr lang="en-US" sz="2000" b="0" i="1">
                              <a:latin typeface="Cambria Math" panose="02040503050406030204" pitchFamily="18" charset="0"/>
                            </a:rPr>
                          </m:ctrlPr>
                        </m:dPr>
                        <m:e>
                          <m:r>
                            <a:rPr lang="en-US" sz="2000" b="0" i="1">
                              <a:latin typeface="Cambria Math" panose="02040503050406030204" pitchFamily="18" charset="0"/>
                            </a:rPr>
                            <m:t>𝑥</m:t>
                          </m:r>
                        </m:e>
                      </m:d>
                      <m:r>
                        <a:rPr lang="en-US" sz="2000" b="0" i="1">
                          <a:latin typeface="Cambria Math" panose="02040503050406030204" pitchFamily="18" charset="0"/>
                        </a:rPr>
                        <m:t>, </m:t>
                      </m:r>
                      <m:r>
                        <a:rPr lang="en-US" sz="2000" b="0" i="1">
                          <a:latin typeface="Cambria Math" panose="02040503050406030204" pitchFamily="18" charset="0"/>
                        </a:rPr>
                        <m:t>𝑧</m:t>
                      </m:r>
                      <m:r>
                        <a:rPr lang="en-US" sz="2000" b="0" i="1">
                          <a:latin typeface="Cambria Math" panose="02040503050406030204" pitchFamily="18" charset="0"/>
                        </a:rPr>
                        <m:t>=</m:t>
                      </m:r>
                      <m:r>
                        <a:rPr lang="en-US" sz="2000" b="0" i="1">
                          <a:latin typeface="Cambria Math" panose="02040503050406030204" pitchFamily="18" charset="0"/>
                        </a:rPr>
                        <m:t>𝑓</m:t>
                      </m:r>
                      <m:d>
                        <m:dPr>
                          <m:ctrlPr>
                            <a:rPr lang="en-US" sz="2000" b="0" i="1">
                              <a:latin typeface="Cambria Math" panose="02040503050406030204" pitchFamily="18" charset="0"/>
                            </a:rPr>
                          </m:ctrlPr>
                        </m:dPr>
                        <m:e>
                          <m:r>
                            <a:rPr lang="en-US" sz="2000" b="0" i="1">
                              <a:latin typeface="Cambria Math" panose="02040503050406030204" pitchFamily="18" charset="0"/>
                            </a:rPr>
                            <m:t>𝑦</m:t>
                          </m:r>
                        </m:e>
                      </m:d>
                      <m:r>
                        <a:rPr lang="en-US" sz="2000" b="0" i="1">
                          <a:latin typeface="Cambria Math" panose="02040503050406030204" pitchFamily="18" charset="0"/>
                        </a:rPr>
                        <m:t>=</m:t>
                      </m:r>
                      <m:r>
                        <a:rPr lang="en-US" sz="2000" b="0" i="1">
                          <a:latin typeface="Cambria Math" panose="02040503050406030204" pitchFamily="18" charset="0"/>
                        </a:rPr>
                        <m:t>𝑓</m:t>
                      </m:r>
                      <m:r>
                        <a:rPr lang="en-US" sz="2000" b="0" i="1">
                          <a:latin typeface="Cambria Math" panose="02040503050406030204" pitchFamily="18" charset="0"/>
                        </a:rPr>
                        <m:t>(</m:t>
                      </m:r>
                      <m:r>
                        <a:rPr lang="en-US" sz="2000" b="0" i="1">
                          <a:latin typeface="Cambria Math" panose="02040503050406030204" pitchFamily="18" charset="0"/>
                        </a:rPr>
                        <m:t>𝑔</m:t>
                      </m:r>
                      <m:d>
                        <m:dPr>
                          <m:ctrlPr>
                            <a:rPr lang="en-US" sz="2000" b="0" i="1">
                              <a:latin typeface="Cambria Math" panose="02040503050406030204" pitchFamily="18" charset="0"/>
                            </a:rPr>
                          </m:ctrlPr>
                        </m:dPr>
                        <m:e>
                          <m:r>
                            <a:rPr lang="en-US" sz="2000" b="0" i="1">
                              <a:latin typeface="Cambria Math" panose="02040503050406030204" pitchFamily="18" charset="0"/>
                            </a:rPr>
                            <m:t>𝑥</m:t>
                          </m:r>
                        </m:e>
                      </m:d>
                      <m:r>
                        <a:rPr lang="en-US" sz="2000" b="0" i="1">
                          <a:latin typeface="Cambria Math" panose="02040503050406030204" pitchFamily="18" charset="0"/>
                        </a:rPr>
                        <m:t>)</m:t>
                      </m:r>
                    </m:oMath>
                  </m:oMathPara>
                </a14:m>
                <a:endParaRPr lang="en-US" sz="2000"/>
              </a:p>
              <a:p>
                <a:pPr marL="0" indent="0">
                  <a:buNone/>
                </a:pPr>
                <a:endParaRPr lang="en-US" sz="2000"/>
              </a:p>
              <a:p>
                <a:pPr marL="0" indent="0">
                  <a:buNone/>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𝑑</m:t>
                          </m:r>
                          <m:r>
                            <a:rPr lang="en-US" sz="2000" b="0" i="1">
                              <a:latin typeface="Cambria Math" panose="02040503050406030204" pitchFamily="18" charset="0"/>
                            </a:rPr>
                            <m:t>𝑧</m:t>
                          </m:r>
                        </m:num>
                        <m:den>
                          <m:r>
                            <a:rPr lang="en-US" sz="2000" i="1">
                              <a:latin typeface="Cambria Math" panose="02040503050406030204" pitchFamily="18" charset="0"/>
                            </a:rPr>
                            <m:t>𝑑𝑥</m:t>
                          </m:r>
                        </m:den>
                      </m:f>
                      <m:r>
                        <a:rPr lang="en-US" sz="2000" b="0" i="1">
                          <a:latin typeface="Cambria Math" panose="02040503050406030204" pitchFamily="18" charset="0"/>
                        </a:rPr>
                        <m:t>=</m:t>
                      </m:r>
                      <m:f>
                        <m:fPr>
                          <m:ctrlPr>
                            <a:rPr lang="en-US" sz="2000" b="0" i="1">
                              <a:latin typeface="Cambria Math" panose="02040503050406030204" pitchFamily="18" charset="0"/>
                            </a:rPr>
                          </m:ctrlPr>
                        </m:fPr>
                        <m:num>
                          <m:r>
                            <a:rPr lang="en-US" sz="2000" b="0" i="1">
                              <a:latin typeface="Cambria Math" panose="02040503050406030204" pitchFamily="18" charset="0"/>
                            </a:rPr>
                            <m:t>𝑑𝑧</m:t>
                          </m:r>
                        </m:num>
                        <m:den>
                          <m:r>
                            <a:rPr lang="en-US" sz="2000" b="0" i="1">
                              <a:latin typeface="Cambria Math" panose="02040503050406030204" pitchFamily="18" charset="0"/>
                            </a:rPr>
                            <m:t>𝑑𝑦</m:t>
                          </m:r>
                        </m:den>
                      </m:f>
                      <m:f>
                        <m:fPr>
                          <m:ctrlPr>
                            <a:rPr lang="en-US" sz="2000" b="0" i="1">
                              <a:latin typeface="Cambria Math" panose="02040503050406030204" pitchFamily="18" charset="0"/>
                            </a:rPr>
                          </m:ctrlPr>
                        </m:fPr>
                        <m:num>
                          <m:r>
                            <a:rPr lang="en-US" sz="2000" b="0" i="1">
                              <a:latin typeface="Cambria Math" panose="02040503050406030204" pitchFamily="18" charset="0"/>
                            </a:rPr>
                            <m:t>𝑑𝑦</m:t>
                          </m:r>
                        </m:num>
                        <m:den>
                          <m:r>
                            <a:rPr lang="en-US" sz="2000" b="0" i="1">
                              <a:latin typeface="Cambria Math" panose="02040503050406030204" pitchFamily="18" charset="0"/>
                            </a:rPr>
                            <m:t>𝑑𝑥</m:t>
                          </m:r>
                        </m:den>
                      </m:f>
                    </m:oMath>
                  </m:oMathPara>
                </a14:m>
                <a:endParaRPr lang="en-US" sz="2000"/>
              </a:p>
              <a:p>
                <a:pPr marL="0" indent="0">
                  <a:buNone/>
                </a:pPr>
                <a:endParaRPr lang="en-US" sz="2000"/>
              </a:p>
              <a:p>
                <a:pPr marL="0" indent="0">
                  <a:buNone/>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b="0" i="1">
                              <a:latin typeface="Cambria Math" panose="02040503050406030204" pitchFamily="18" charset="0"/>
                            </a:rPr>
                            <m:t>𝑧</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𝑖</m:t>
                              </m:r>
                            </m:sub>
                          </m:sSub>
                        </m:den>
                      </m:f>
                      <m:r>
                        <a:rPr lang="en-US" sz="2000" b="0" i="1">
                          <a:latin typeface="Cambria Math" panose="02040503050406030204" pitchFamily="18" charset="0"/>
                        </a:rPr>
                        <m:t>=</m:t>
                      </m:r>
                      <m:nary>
                        <m:naryPr>
                          <m:chr m:val="∑"/>
                          <m:supHide m:val="on"/>
                          <m:ctrlPr>
                            <a:rPr lang="en-US" sz="2000" b="0" i="1">
                              <a:latin typeface="Cambria Math" panose="02040503050406030204" pitchFamily="18" charset="0"/>
                            </a:rPr>
                          </m:ctrlPr>
                        </m:naryPr>
                        <m:sub>
                          <m:r>
                            <m:rPr>
                              <m:brk m:alnAt="7"/>
                            </m:rPr>
                            <a:rPr lang="en-US" sz="2000" b="0" i="1">
                              <a:latin typeface="Cambria Math" panose="02040503050406030204" pitchFamily="18" charset="0"/>
                            </a:rPr>
                            <m:t>𝑗</m:t>
                          </m:r>
                        </m:sub>
                        <m:sup/>
                        <m:e>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b="0" i="1">
                                  <a:latin typeface="Cambria Math" panose="02040503050406030204" pitchFamily="18" charset="0"/>
                                </a:rPr>
                                <m:t>𝑧</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𝑦</m:t>
                                  </m:r>
                                </m:e>
                                <m:sub>
                                  <m:r>
                                    <a:rPr lang="en-US" sz="2000" b="0" i="1">
                                      <a:latin typeface="Cambria Math" panose="02040503050406030204" pitchFamily="18" charset="0"/>
                                    </a:rPr>
                                    <m:t>𝑗</m:t>
                                  </m:r>
                                </m:sub>
                              </m:sSub>
                            </m:den>
                          </m:f>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𝑦</m:t>
                                  </m:r>
                                </m:e>
                                <m:sub>
                                  <m:r>
                                    <a:rPr lang="en-US" sz="2000" b="0" i="1">
                                      <a:latin typeface="Cambria Math" panose="02040503050406030204" pitchFamily="18" charset="0"/>
                                    </a:rPr>
                                    <m:t>𝑗</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𝑖</m:t>
                                  </m:r>
                                </m:sub>
                              </m:sSub>
                            </m:den>
                          </m:f>
                        </m:e>
                      </m:nary>
                    </m:oMath>
                  </m:oMathPara>
                </a14:m>
                <a:endParaRPr lang="en-US" sz="2000"/>
              </a:p>
              <a:p>
                <a:pPr marL="0" indent="0">
                  <a:buNone/>
                </a:pPr>
                <a:endParaRPr lang="en-US" sz="2000"/>
              </a:p>
            </p:txBody>
          </p:sp>
        </mc:Choice>
        <mc:Fallback>
          <p:sp>
            <p:nvSpPr>
              <p:cNvPr id="3" name="Content Placeholder 2">
                <a:extLst>
                  <a:ext uri="{FF2B5EF4-FFF2-40B4-BE49-F238E27FC236}">
                    <a16:creationId xmlns:a16="http://schemas.microsoft.com/office/drawing/2014/main" id="{C717633B-2B28-464F-85C7-B9236709DBE0}"/>
                  </a:ext>
                </a:extLst>
              </p:cNvPr>
              <p:cNvSpPr>
                <a:spLocks noGrp="1" noRot="1" noChangeAspect="1" noMove="1" noResize="1" noEditPoints="1" noAdjustHandles="1" noChangeArrowheads="1" noChangeShapeType="1" noTextEdit="1"/>
              </p:cNvSpPr>
              <p:nvPr>
                <p:ph idx="1"/>
              </p:nvPr>
            </p:nvSpPr>
            <p:spPr>
              <a:xfrm>
                <a:off x="5120640" y="804672"/>
                <a:ext cx="6281928" cy="5248656"/>
              </a:xfrm>
              <a:blipFill>
                <a:blip r:embed="rId2"/>
                <a:stretch>
                  <a:fillRect l="-605" b="-6506"/>
                </a:stretch>
              </a:blipFill>
            </p:spPr>
            <p:txBody>
              <a:bodyPr/>
              <a:lstStyle/>
              <a:p>
                <a:r>
                  <a:rPr lang="en-US">
                    <a:noFill/>
                  </a:rPr>
                  <a:t> </a:t>
                </a:r>
              </a:p>
            </p:txBody>
          </p:sp>
        </mc:Fallback>
      </mc:AlternateContent>
    </p:spTree>
    <p:extLst>
      <p:ext uri="{BB962C8B-B14F-4D97-AF65-F5344CB8AC3E}">
        <p14:creationId xmlns:p14="http://schemas.microsoft.com/office/powerpoint/2010/main" val="3123559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158874" y="317334"/>
            <a:ext cx="5436721" cy="6258551"/>
          </a:xfrm>
          <a:prstGeom prst="rect">
            <a:avLst/>
          </a:prstGeom>
        </p:spPr>
      </p:pic>
      <p:sp>
        <p:nvSpPr>
          <p:cNvPr id="2" name="Title 1">
            <a:extLst>
              <a:ext uri="{FF2B5EF4-FFF2-40B4-BE49-F238E27FC236}">
                <a16:creationId xmlns:a16="http://schemas.microsoft.com/office/drawing/2014/main" id="{BF89A16A-58D3-0443-BF18-6E63125E1080}"/>
              </a:ext>
            </a:extLst>
          </p:cNvPr>
          <p:cNvSpPr>
            <a:spLocks noGrp="1"/>
          </p:cNvSpPr>
          <p:nvPr>
            <p:ph type="title"/>
          </p:nvPr>
        </p:nvSpPr>
        <p:spPr/>
        <p:txBody>
          <a:bodyPr/>
          <a:lstStyle/>
          <a:p>
            <a:r>
              <a:rPr lang="en-US" dirty="0"/>
              <a:t>Example with MSE</a:t>
            </a:r>
          </a:p>
        </p:txBody>
      </p:sp>
      <p:sp>
        <p:nvSpPr>
          <p:cNvPr id="5" name="Text Placeholder 4">
            <a:extLst>
              <a:ext uri="{FF2B5EF4-FFF2-40B4-BE49-F238E27FC236}">
                <a16:creationId xmlns:a16="http://schemas.microsoft.com/office/drawing/2014/main" id="{A8CE8392-F4C6-EC4D-AE32-329878EECA63}"/>
              </a:ext>
            </a:extLst>
          </p:cNvPr>
          <p:cNvSpPr>
            <a:spLocks noGrp="1"/>
          </p:cNvSpPr>
          <p:nvPr>
            <p:ph type="body" sz="half" idx="2"/>
          </p:nvPr>
        </p:nvSpPr>
        <p:spPr/>
        <p:txBody>
          <a:bodyPr/>
          <a:lstStyle/>
          <a:p>
            <a:r>
              <a:rPr lang="en-US" dirty="0"/>
              <a:t>Cost function is MSE</a:t>
            </a:r>
          </a:p>
          <a:p>
            <a:r>
              <a:rPr lang="en-US" dirty="0"/>
              <a:t>Activation of output is </a:t>
            </a:r>
            <a:r>
              <a:rPr lang="en-US" dirty="0" err="1"/>
              <a:t>softmax</a:t>
            </a:r>
            <a:endParaRPr lang="en-US" dirty="0"/>
          </a:p>
          <a:p>
            <a:r>
              <a:rPr lang="en-US" dirty="0"/>
              <a:t>Activation of hidden layer is tanh</a:t>
            </a:r>
          </a:p>
        </p:txBody>
      </p:sp>
      <p:sp>
        <p:nvSpPr>
          <p:cNvPr id="6" name="TextBox 5">
            <a:extLst>
              <a:ext uri="{FF2B5EF4-FFF2-40B4-BE49-F238E27FC236}">
                <a16:creationId xmlns:a16="http://schemas.microsoft.com/office/drawing/2014/main" id="{A35FD20F-2E56-684A-AB0C-6AE8F9D6ABF5}"/>
              </a:ext>
            </a:extLst>
          </p:cNvPr>
          <p:cNvSpPr txBox="1"/>
          <p:nvPr/>
        </p:nvSpPr>
        <p:spPr>
          <a:xfrm>
            <a:off x="4862512" y="1959820"/>
            <a:ext cx="1205874" cy="369332"/>
          </a:xfrm>
          <a:prstGeom prst="rect">
            <a:avLst/>
          </a:prstGeom>
          <a:noFill/>
        </p:spPr>
        <p:txBody>
          <a:bodyPr wrap="square" rtlCol="0">
            <a:spAutoFit/>
          </a:bodyPr>
          <a:lstStyle/>
          <a:p>
            <a:r>
              <a:rPr lang="en-US" dirty="0"/>
              <a:t>Output</a:t>
            </a:r>
          </a:p>
        </p:txBody>
      </p:sp>
      <p:sp>
        <p:nvSpPr>
          <p:cNvPr id="7" name="TextBox 6">
            <a:extLst>
              <a:ext uri="{FF2B5EF4-FFF2-40B4-BE49-F238E27FC236}">
                <a16:creationId xmlns:a16="http://schemas.microsoft.com/office/drawing/2014/main" id="{671A0D4E-6558-A94E-B79B-534A0C69D6C5}"/>
              </a:ext>
            </a:extLst>
          </p:cNvPr>
          <p:cNvSpPr txBox="1"/>
          <p:nvPr/>
        </p:nvSpPr>
        <p:spPr>
          <a:xfrm>
            <a:off x="4862512" y="4952998"/>
            <a:ext cx="1205874" cy="369332"/>
          </a:xfrm>
          <a:prstGeom prst="rect">
            <a:avLst/>
          </a:prstGeom>
          <a:noFill/>
        </p:spPr>
        <p:txBody>
          <a:bodyPr wrap="square" rtlCol="0">
            <a:spAutoFit/>
          </a:bodyPr>
          <a:lstStyle/>
          <a:p>
            <a:r>
              <a:rPr lang="en-US" dirty="0"/>
              <a:t>Hidden</a:t>
            </a:r>
          </a:p>
        </p:txBody>
      </p:sp>
    </p:spTree>
    <p:extLst>
      <p:ext uri="{BB962C8B-B14F-4D97-AF65-F5344CB8AC3E}">
        <p14:creationId xmlns:p14="http://schemas.microsoft.com/office/powerpoint/2010/main" val="1808697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ECFC7-4A93-A34F-8F59-4A8841A951F7}"/>
              </a:ext>
            </a:extLst>
          </p:cNvPr>
          <p:cNvSpPr>
            <a:spLocks noGrp="1"/>
          </p:cNvSpPr>
          <p:nvPr>
            <p:ph type="title"/>
          </p:nvPr>
        </p:nvSpPr>
        <p:spPr/>
        <p:txBody>
          <a:bodyPr/>
          <a:lstStyle/>
          <a:p>
            <a:r>
              <a:rPr lang="en-US" dirty="0"/>
              <a:t>Propagation on a Graph</a:t>
            </a:r>
          </a:p>
        </p:txBody>
      </p:sp>
      <p:pic>
        <p:nvPicPr>
          <p:cNvPr id="4" name="Content Placeholder 3">
            <a:extLst>
              <a:ext uri="{FF2B5EF4-FFF2-40B4-BE49-F238E27FC236}">
                <a16:creationId xmlns:a16="http://schemas.microsoft.com/office/drawing/2014/main" id="{D8EAD30E-A7C4-9E4F-9527-61A24533564D}"/>
              </a:ext>
            </a:extLst>
          </p:cNvPr>
          <p:cNvPicPr>
            <a:picLocks noGrp="1" noChangeAspect="1"/>
          </p:cNvPicPr>
          <p:nvPr>
            <p:ph idx="1"/>
          </p:nvPr>
        </p:nvPicPr>
        <p:blipFill>
          <a:blip r:embed="rId2"/>
          <a:stretch>
            <a:fillRect/>
          </a:stretch>
        </p:blipFill>
        <p:spPr>
          <a:xfrm>
            <a:off x="838200" y="1815646"/>
            <a:ext cx="5741118" cy="4351338"/>
          </a:xfrm>
          <a:prstGeom prst="rect">
            <a:avLst/>
          </a:prstGeom>
        </p:spPr>
      </p:pic>
      <p:sp>
        <p:nvSpPr>
          <p:cNvPr id="5" name="TextBox 4">
            <a:extLst>
              <a:ext uri="{FF2B5EF4-FFF2-40B4-BE49-F238E27FC236}">
                <a16:creationId xmlns:a16="http://schemas.microsoft.com/office/drawing/2014/main" id="{5E568EEA-F343-B240-BFD9-09B053B1BFCE}"/>
              </a:ext>
            </a:extLst>
          </p:cNvPr>
          <p:cNvSpPr txBox="1"/>
          <p:nvPr/>
        </p:nvSpPr>
        <p:spPr>
          <a:xfrm>
            <a:off x="838200" y="6291942"/>
            <a:ext cx="2688772" cy="369332"/>
          </a:xfrm>
          <a:prstGeom prst="rect">
            <a:avLst/>
          </a:prstGeom>
          <a:noFill/>
        </p:spPr>
        <p:txBody>
          <a:bodyPr wrap="square" rtlCol="0">
            <a:spAutoFit/>
          </a:bodyPr>
          <a:lstStyle/>
          <a:p>
            <a:r>
              <a:rPr lang="en-US" dirty="0"/>
              <a:t>From </a:t>
            </a:r>
            <a:r>
              <a:rPr lang="en-US" dirty="0" err="1"/>
              <a:t>Goodfellow</a:t>
            </a:r>
            <a:r>
              <a:rPr lang="en-US" dirty="0"/>
              <a:t> 2017</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BCFF2B-84EE-D74C-AEAE-62B2FC3AF0FF}"/>
                  </a:ext>
                </a:extLst>
              </p:cNvPr>
              <p:cNvSpPr txBox="1"/>
              <p:nvPr/>
            </p:nvSpPr>
            <p:spPr>
              <a:xfrm>
                <a:off x="7228114" y="1815646"/>
                <a:ext cx="4800600" cy="36095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𝑧</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𝑧</m:t>
                          </m:r>
                        </m:num>
                        <m:den>
                          <m:r>
                            <a:rPr lang="en-US" b="0" i="1" smtClean="0">
                              <a:latin typeface="Cambria Math" panose="02040503050406030204" pitchFamily="18" charset="0"/>
                            </a:rPr>
                            <m:t>𝜕</m:t>
                          </m:r>
                          <m:r>
                            <a:rPr lang="en-US" b="0" i="1" smtClean="0">
                              <a:latin typeface="Cambria Math" panose="02040503050406030204" pitchFamily="18" charset="0"/>
                            </a:rPr>
                            <m:t>𝑦</m:t>
                          </m:r>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𝑦</m:t>
                          </m:r>
                        </m:num>
                        <m:den>
                          <m:r>
                            <a:rPr lang="en-US" b="0" i="1" smtClean="0">
                              <a:latin typeface="Cambria Math" panose="02040503050406030204" pitchFamily="18" charset="0"/>
                            </a:rPr>
                            <m:t>𝜕</m:t>
                          </m:r>
                          <m:r>
                            <a:rPr lang="en-US" b="0" i="1" smtClean="0">
                              <a:latin typeface="Cambria Math" panose="02040503050406030204" pitchFamily="18" charset="0"/>
                            </a:rPr>
                            <m:t>𝑥</m:t>
                          </m:r>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num>
                        <m:den>
                          <m:r>
                            <a:rPr lang="en-US" b="0" i="1" smtClean="0">
                              <a:latin typeface="Cambria Math" panose="02040503050406030204" pitchFamily="18" charset="0"/>
                            </a:rPr>
                            <m:t>𝜕</m:t>
                          </m:r>
                          <m:r>
                            <a:rPr lang="en-US" b="0" i="1" smtClean="0">
                              <a:latin typeface="Cambria Math" panose="02040503050406030204" pitchFamily="18" charset="0"/>
                            </a:rPr>
                            <m:t>𝑤</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oMath>
                  </m:oMathPara>
                </a14:m>
                <a:endParaRPr lang="en-US" b="0" dirty="0"/>
              </a:p>
              <a:p>
                <a:r>
                  <a:rPr lang="en-US" b="0" dirty="0"/>
                  <a:t>Back-propagation:</a:t>
                </a:r>
              </a:p>
              <a:p>
                <a:pPr marL="285750" indent="-285750">
                  <a:buFont typeface="Arial" panose="020B0604020202020204" pitchFamily="34" charset="0"/>
                  <a:buChar char="•"/>
                </a:pPr>
                <a:r>
                  <a:rPr lang="en-US" dirty="0"/>
                  <a:t>Compute f(w) (activation) once and propagate it forward where it is needed</a:t>
                </a:r>
              </a:p>
              <a:p>
                <a:pPr marL="285750" indent="-285750">
                  <a:buFont typeface="Arial" panose="020B0604020202020204" pitchFamily="34" charset="0"/>
                  <a:buChar char="•"/>
                </a:pPr>
                <a:r>
                  <a:rPr lang="en-US" dirty="0"/>
                  <a:t>Compute loss</a:t>
                </a:r>
              </a:p>
              <a:p>
                <a:pPr marL="285750" indent="-285750">
                  <a:buFont typeface="Arial" panose="020B0604020202020204" pitchFamily="34" charset="0"/>
                  <a:buChar char="•"/>
                </a:pPr>
                <a:r>
                  <a:rPr lang="en-US" b="0" dirty="0"/>
                  <a:t>Compute gradient and propagate backwards where/when needed</a:t>
                </a:r>
              </a:p>
              <a:p>
                <a:r>
                  <a:rPr lang="en-US" dirty="0"/>
                  <a:t>Symbol-to-Symbol differentiation, used by</a:t>
                </a:r>
              </a:p>
              <a:p>
                <a:r>
                  <a:rPr lang="en-US" dirty="0"/>
                  <a:t>TensorFlow, CNTK, Theano </a:t>
                </a:r>
                <a:endParaRPr lang="en-US" b="0" dirty="0"/>
              </a:p>
            </p:txBody>
          </p:sp>
        </mc:Choice>
        <mc:Fallback xmlns="">
          <p:sp>
            <p:nvSpPr>
              <p:cNvPr id="6" name="TextBox 5">
                <a:extLst>
                  <a:ext uri="{FF2B5EF4-FFF2-40B4-BE49-F238E27FC236}">
                    <a16:creationId xmlns:a16="http://schemas.microsoft.com/office/drawing/2014/main" id="{E2BCFF2B-84EE-D74C-AEAE-62B2FC3AF0FF}"/>
                  </a:ext>
                </a:extLst>
              </p:cNvPr>
              <p:cNvSpPr txBox="1">
                <a:spLocks noRot="1" noChangeAspect="1" noMove="1" noResize="1" noEditPoints="1" noAdjustHandles="1" noChangeArrowheads="1" noChangeShapeType="1" noTextEdit="1"/>
              </p:cNvSpPr>
              <p:nvPr/>
            </p:nvSpPr>
            <p:spPr>
              <a:xfrm>
                <a:off x="7228114" y="1815646"/>
                <a:ext cx="4800600" cy="3609514"/>
              </a:xfrm>
              <a:prstGeom prst="rect">
                <a:avLst/>
              </a:prstGeom>
              <a:blipFill>
                <a:blip r:embed="rId3"/>
                <a:stretch>
                  <a:fillRect l="-1055" r="-1319" b="-1754"/>
                </a:stretch>
              </a:blipFill>
            </p:spPr>
            <p:txBody>
              <a:bodyPr/>
              <a:lstStyle/>
              <a:p>
                <a:r>
                  <a:rPr lang="en-US">
                    <a:noFill/>
                  </a:rPr>
                  <a:t> </a:t>
                </a:r>
              </a:p>
            </p:txBody>
          </p:sp>
        </mc:Fallback>
      </mc:AlternateContent>
    </p:spTree>
    <p:extLst>
      <p:ext uri="{BB962C8B-B14F-4D97-AF65-F5344CB8AC3E}">
        <p14:creationId xmlns:p14="http://schemas.microsoft.com/office/powerpoint/2010/main" val="2272196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DAC8-4DA5-7E46-950E-02E293C3BBE9}"/>
              </a:ext>
            </a:extLst>
          </p:cNvPr>
          <p:cNvSpPr>
            <a:spLocks noGrp="1"/>
          </p:cNvSpPr>
          <p:nvPr>
            <p:ph type="title"/>
          </p:nvPr>
        </p:nvSpPr>
        <p:spPr/>
        <p:txBody>
          <a:bodyPr/>
          <a:lstStyle/>
          <a:p>
            <a:r>
              <a:rPr lang="en-US" dirty="0"/>
              <a:t>Computational Graphs</a:t>
            </a:r>
          </a:p>
        </p:txBody>
      </p:sp>
      <p:pic>
        <p:nvPicPr>
          <p:cNvPr id="1025" name="Picture 1" descr="page23image3850816">
            <a:extLst>
              <a:ext uri="{FF2B5EF4-FFF2-40B4-BE49-F238E27FC236}">
                <a16:creationId xmlns:a16="http://schemas.microsoft.com/office/drawing/2014/main" id="{A1CAB0D9-FF5F-5349-9959-306AA73BC9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1563" y="1690688"/>
            <a:ext cx="3823607" cy="416924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24image3826848">
            <a:extLst>
              <a:ext uri="{FF2B5EF4-FFF2-40B4-BE49-F238E27FC236}">
                <a16:creationId xmlns:a16="http://schemas.microsoft.com/office/drawing/2014/main" id="{49074F5F-1984-CB48-A09D-882BEA977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6459" y="1690688"/>
            <a:ext cx="4897492" cy="32731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B8333F-48B8-B947-9D3B-5D9E6AF1BE6A}"/>
              </a:ext>
            </a:extLst>
          </p:cNvPr>
          <p:cNvSpPr txBox="1"/>
          <p:nvPr/>
        </p:nvSpPr>
        <p:spPr>
          <a:xfrm>
            <a:off x="664029" y="6085114"/>
            <a:ext cx="3494314" cy="646331"/>
          </a:xfrm>
          <a:prstGeom prst="rect">
            <a:avLst/>
          </a:prstGeom>
          <a:noFill/>
        </p:spPr>
        <p:txBody>
          <a:bodyPr wrap="square" rtlCol="0">
            <a:spAutoFit/>
          </a:bodyPr>
          <a:lstStyle/>
          <a:p>
            <a:r>
              <a:rPr lang="en-US" dirty="0"/>
              <a:t>A single-hidden-layer NN with x-entropy loss and </a:t>
            </a:r>
            <a:r>
              <a:rPr lang="en-US" dirty="0" err="1"/>
              <a:t>softmax</a:t>
            </a:r>
            <a:r>
              <a:rPr lang="en-US" dirty="0"/>
              <a:t> output</a:t>
            </a:r>
          </a:p>
        </p:txBody>
      </p:sp>
      <p:sp>
        <p:nvSpPr>
          <p:cNvPr id="8" name="TextBox 7">
            <a:extLst>
              <a:ext uri="{FF2B5EF4-FFF2-40B4-BE49-F238E27FC236}">
                <a16:creationId xmlns:a16="http://schemas.microsoft.com/office/drawing/2014/main" id="{54C9CC5C-F393-BD4D-B64B-AC1564EE0D7F}"/>
              </a:ext>
            </a:extLst>
          </p:cNvPr>
          <p:cNvSpPr txBox="1"/>
          <p:nvPr/>
        </p:nvSpPr>
        <p:spPr>
          <a:xfrm>
            <a:off x="6068048" y="5116285"/>
            <a:ext cx="3494314" cy="923330"/>
          </a:xfrm>
          <a:prstGeom prst="rect">
            <a:avLst/>
          </a:prstGeom>
          <a:noFill/>
        </p:spPr>
        <p:txBody>
          <a:bodyPr wrap="square" rtlCol="0">
            <a:spAutoFit/>
          </a:bodyPr>
          <a:lstStyle/>
          <a:p>
            <a:r>
              <a:rPr lang="en-US" dirty="0"/>
              <a:t>An example of efficient BP:</a:t>
            </a:r>
          </a:p>
          <a:p>
            <a:r>
              <a:rPr lang="en-US" dirty="0"/>
              <a:t>Each node keeps the value of V and the gradient of J </a:t>
            </a:r>
            <a:r>
              <a:rPr lang="en-US" dirty="0" err="1"/>
              <a:t>wrt</a:t>
            </a:r>
            <a:r>
              <a:rPr lang="en-US" dirty="0"/>
              <a:t> to V</a:t>
            </a:r>
          </a:p>
        </p:txBody>
      </p:sp>
    </p:spTree>
    <p:extLst>
      <p:ext uri="{BB962C8B-B14F-4D97-AF65-F5344CB8AC3E}">
        <p14:creationId xmlns:p14="http://schemas.microsoft.com/office/powerpoint/2010/main" val="582087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3BAE9053-ABE7-8D43-BAC0-65481FB3AB96}"/>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Regularization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93CDA95-7030-274A-BF5E-5BBD1C022138}"/>
                  </a:ext>
                </a:extLst>
              </p:cNvPr>
              <p:cNvSpPr>
                <a:spLocks noGrp="1"/>
              </p:cNvSpPr>
              <p:nvPr>
                <p:ph idx="1"/>
              </p:nvPr>
            </p:nvSpPr>
            <p:spPr>
              <a:xfrm>
                <a:off x="5120640" y="804672"/>
                <a:ext cx="6281928" cy="5248656"/>
              </a:xfrm>
            </p:spPr>
            <p:txBody>
              <a:bodyPr anchor="ctr">
                <a:normAutofit/>
              </a:bodyPr>
              <a:lstStyle/>
              <a:p>
                <a:r>
                  <a:rPr lang="en-US" sz="2000"/>
                  <a:t>Methods to avoid overfitting</a:t>
                </a:r>
              </a:p>
              <a:p>
                <a:r>
                  <a:rPr lang="en-US" sz="2000"/>
                  <a:t>Norm-based, change the loss function, e.g.</a:t>
                </a:r>
              </a:p>
              <a:p>
                <a:pPr marL="0" indent="0">
                  <a:buNone/>
                </a:pPr>
                <a14:m>
                  <m:oMathPara xmlns:m="http://schemas.openxmlformats.org/officeDocument/2006/math">
                    <m:oMathParaPr>
                      <m:jc m:val="centerGroup"/>
                    </m:oMathParaPr>
                    <m:oMath xmlns:m="http://schemas.openxmlformats.org/officeDocument/2006/math">
                      <m:r>
                        <a:rPr lang="en-US" sz="2000" b="0" i="1">
                          <a:latin typeface="Cambria Math" panose="02040503050406030204" pitchFamily="18" charset="0"/>
                        </a:rPr>
                        <m:t>𝐿</m:t>
                      </m:r>
                      <m:d>
                        <m:dPr>
                          <m:ctrlPr>
                            <a:rPr lang="en-US" sz="2000" b="0" i="1">
                              <a:latin typeface="Cambria Math" panose="02040503050406030204" pitchFamily="18" charset="0"/>
                            </a:rPr>
                          </m:ctrlPr>
                        </m:dPr>
                        <m:e>
                          <m:r>
                            <a:rPr lang="en-US" sz="2000" b="0" i="1">
                              <a:latin typeface="Cambria Math" panose="02040503050406030204" pitchFamily="18" charset="0"/>
                            </a:rPr>
                            <m:t>𝑥</m:t>
                          </m:r>
                          <m:r>
                            <a:rPr lang="en-US" sz="2000" b="0" i="1">
                              <a:latin typeface="Cambria Math" panose="02040503050406030204" pitchFamily="18" charset="0"/>
                            </a:rPr>
                            <m:t>,</m:t>
                          </m:r>
                          <m:r>
                            <a:rPr lang="en-US" sz="2000" b="0" i="1">
                              <a:latin typeface="Cambria Math" panose="02040503050406030204" pitchFamily="18" charset="0"/>
                            </a:rPr>
                            <m:t>𝑦</m:t>
                          </m:r>
                          <m:r>
                            <a:rPr lang="en-US" sz="2000" b="0" i="1">
                              <a:latin typeface="Cambria Math" panose="02040503050406030204" pitchFamily="18" charset="0"/>
                            </a:rPr>
                            <m:t>,</m:t>
                          </m:r>
                          <m:r>
                            <a:rPr lang="en-US" sz="2000" b="0" i="1">
                              <a:latin typeface="Cambria Math" panose="02040503050406030204" pitchFamily="18" charset="0"/>
                            </a:rPr>
                            <m:t>𝑤</m:t>
                          </m:r>
                        </m:e>
                      </m:d>
                      <m:r>
                        <a:rPr lang="en-US" sz="2000" b="0" i="1">
                          <a:latin typeface="Cambria Math" panose="02040503050406030204" pitchFamily="18" charset="0"/>
                        </a:rPr>
                        <m:t>+</m:t>
                      </m:r>
                      <m:r>
                        <a:rPr lang="en-US" sz="2000" b="0" i="1">
                          <a:latin typeface="Cambria Math" panose="02040503050406030204" pitchFamily="18" charset="0"/>
                          <a:ea typeface="Cambria Math" panose="02040503050406030204" pitchFamily="18" charset="0"/>
                        </a:rPr>
                        <m:t>𝜆</m:t>
                      </m:r>
                      <m:rad>
                        <m:radPr>
                          <m:degHide m:val="on"/>
                          <m:ctrlPr>
                            <a:rPr lang="en-US" sz="2000" b="0" i="1">
                              <a:latin typeface="Cambria Math" panose="02040503050406030204" pitchFamily="18" charset="0"/>
                              <a:ea typeface="Cambria Math" panose="02040503050406030204" pitchFamily="18" charset="0"/>
                            </a:rPr>
                          </m:ctrlPr>
                        </m:radPr>
                        <m:deg/>
                        <m:e>
                          <m:nary>
                            <m:naryPr>
                              <m:chr m:val="∑"/>
                              <m:supHide m:val="on"/>
                              <m:ctrlPr>
                                <a:rPr lang="en-US" sz="2000" b="0" i="1">
                                  <a:latin typeface="Cambria Math" panose="02040503050406030204" pitchFamily="18" charset="0"/>
                                  <a:ea typeface="Cambria Math" panose="02040503050406030204" pitchFamily="18" charset="0"/>
                                </a:rPr>
                              </m:ctrlPr>
                            </m:naryPr>
                            <m:sub>
                              <m:r>
                                <m:rPr>
                                  <m:brk m:alnAt="7"/>
                                </m:rPr>
                                <a:rPr lang="en-US" sz="2000" b="0" i="1">
                                  <a:latin typeface="Cambria Math" panose="02040503050406030204" pitchFamily="18" charset="0"/>
                                  <a:ea typeface="Cambria Math" panose="02040503050406030204" pitchFamily="18" charset="0"/>
                                </a:rPr>
                                <m:t>𝑖</m:t>
                              </m:r>
                              <m:r>
                                <a:rPr lang="en-US" sz="2000" b="0" i="1">
                                  <a:latin typeface="Cambria Math" panose="02040503050406030204" pitchFamily="18" charset="0"/>
                                  <a:ea typeface="Cambria Math" panose="02040503050406030204" pitchFamily="18" charset="0"/>
                                </a:rPr>
                                <m:t>𝑗</m:t>
                              </m:r>
                            </m:sub>
                            <m:sup/>
                            <m:e>
                              <m:sSubSup>
                                <m:sSubSupPr>
                                  <m:ctrlPr>
                                    <a:rPr lang="en-US" sz="2000" b="0" i="1">
                                      <a:latin typeface="Cambria Math" panose="02040503050406030204" pitchFamily="18" charset="0"/>
                                      <a:ea typeface="Cambria Math" panose="02040503050406030204" pitchFamily="18" charset="0"/>
                                    </a:rPr>
                                  </m:ctrlPr>
                                </m:sSubSupPr>
                                <m:e>
                                  <m:r>
                                    <a:rPr lang="en-US" sz="2000" b="0" i="1">
                                      <a:latin typeface="Cambria Math" panose="02040503050406030204" pitchFamily="18" charset="0"/>
                                      <a:ea typeface="Cambria Math" panose="02040503050406030204" pitchFamily="18" charset="0"/>
                                    </a:rPr>
                                    <m:t>𝑤</m:t>
                                  </m:r>
                                </m:e>
                                <m:sub>
                                  <m:r>
                                    <a:rPr lang="en-US" sz="2000" b="0" i="1">
                                      <a:latin typeface="Cambria Math" panose="02040503050406030204" pitchFamily="18" charset="0"/>
                                      <a:ea typeface="Cambria Math" panose="02040503050406030204" pitchFamily="18" charset="0"/>
                                    </a:rPr>
                                    <m:t>𝑖𝑗</m:t>
                                  </m:r>
                                </m:sub>
                                <m:sup>
                                  <m:r>
                                    <a:rPr lang="en-US" sz="2000" b="0" i="1">
                                      <a:latin typeface="Cambria Math" panose="02040503050406030204" pitchFamily="18" charset="0"/>
                                      <a:ea typeface="Cambria Math" panose="02040503050406030204" pitchFamily="18" charset="0"/>
                                    </a:rPr>
                                    <m:t>2</m:t>
                                  </m:r>
                                </m:sup>
                              </m:sSubSup>
                            </m:e>
                          </m:nary>
                        </m:e>
                      </m:rad>
                    </m:oMath>
                  </m:oMathPara>
                </a14:m>
                <a:endParaRPr lang="en-US" sz="2000"/>
              </a:p>
              <a:p>
                <a:pPr marL="457200" lvl="1" indent="0">
                  <a:buNone/>
                </a:pPr>
                <a:r>
                  <a:rPr lang="en-US" sz="2000"/>
                  <a:t>Adds a “complexity” penalty, penalizes large weights</a:t>
                </a:r>
              </a:p>
              <a:p>
                <a:r>
                  <a:rPr lang="en-US" sz="2000"/>
                  <a:t>Stochastic, e.g. dropout	</a:t>
                </a:r>
              </a:p>
              <a:p>
                <a:pPr lvl="1"/>
                <a:r>
                  <a:rPr lang="en-US" sz="2000"/>
                  <a:t>Randomly sets the output of a percentage of nodes in a layer to 0</a:t>
                </a:r>
              </a:p>
              <a:p>
                <a:pPr lvl="1"/>
                <a:r>
                  <a:rPr lang="en-US" sz="2000"/>
                  <a:t>Commonly used in DNNs to create faster, sparser models</a:t>
                </a:r>
              </a:p>
            </p:txBody>
          </p:sp>
        </mc:Choice>
        <mc:Fallback>
          <p:sp>
            <p:nvSpPr>
              <p:cNvPr id="3" name="Content Placeholder 2">
                <a:extLst>
                  <a:ext uri="{FF2B5EF4-FFF2-40B4-BE49-F238E27FC236}">
                    <a16:creationId xmlns:a16="http://schemas.microsoft.com/office/drawing/2014/main" id="{B93CDA95-7030-274A-BF5E-5BBD1C022138}"/>
                  </a:ext>
                </a:extLst>
              </p:cNvPr>
              <p:cNvSpPr>
                <a:spLocks noGrp="1" noRot="1" noChangeAspect="1" noMove="1" noResize="1" noEditPoints="1" noAdjustHandles="1" noChangeArrowheads="1" noChangeShapeType="1" noTextEdit="1"/>
              </p:cNvSpPr>
              <p:nvPr>
                <p:ph idx="1"/>
              </p:nvPr>
            </p:nvSpPr>
            <p:spPr>
              <a:xfrm>
                <a:off x="5120640" y="804672"/>
                <a:ext cx="6281928" cy="5248656"/>
              </a:xfrm>
              <a:blipFill>
                <a:blip r:embed="rId3"/>
                <a:stretch>
                  <a:fillRect l="-605"/>
                </a:stretch>
              </a:blipFill>
            </p:spPr>
            <p:txBody>
              <a:bodyPr/>
              <a:lstStyle/>
              <a:p>
                <a:r>
                  <a:rPr lang="en-US">
                    <a:noFill/>
                  </a:rPr>
                  <a:t> </a:t>
                </a:r>
              </a:p>
            </p:txBody>
          </p:sp>
        </mc:Fallback>
      </mc:AlternateContent>
    </p:spTree>
    <p:extLst>
      <p:ext uri="{BB962C8B-B14F-4D97-AF65-F5344CB8AC3E}">
        <p14:creationId xmlns:p14="http://schemas.microsoft.com/office/powerpoint/2010/main" val="2841682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1EAA8-C725-6C46-907F-E11F411C43DB}"/>
              </a:ext>
            </a:extLst>
          </p:cNvPr>
          <p:cNvSpPr>
            <a:spLocks noGrp="1"/>
          </p:cNvSpPr>
          <p:nvPr>
            <p:ph type="title"/>
          </p:nvPr>
        </p:nvSpPr>
        <p:spPr>
          <a:xfrm>
            <a:off x="838200" y="365125"/>
            <a:ext cx="10515600" cy="1325563"/>
          </a:xfrm>
        </p:spPr>
        <p:txBody>
          <a:bodyPr>
            <a:normAutofit/>
          </a:bodyPr>
          <a:lstStyle/>
          <a:p>
            <a:r>
              <a:rPr lang="en-US" dirty="0"/>
              <a:t>Q&amp;A</a:t>
            </a:r>
          </a:p>
        </p:txBody>
      </p:sp>
      <p:graphicFrame>
        <p:nvGraphicFramePr>
          <p:cNvPr id="5" name="Content Placeholder 2">
            <a:extLst>
              <a:ext uri="{FF2B5EF4-FFF2-40B4-BE49-F238E27FC236}">
                <a16:creationId xmlns:a16="http://schemas.microsoft.com/office/drawing/2014/main" id="{57EE0868-CF8D-4D5A-A63A-11479E34EEE3}"/>
              </a:ext>
            </a:extLst>
          </p:cNvPr>
          <p:cNvGraphicFramePr>
            <a:graphicFrameLocks noGrp="1"/>
          </p:cNvGraphicFramePr>
          <p:nvPr>
            <p:ph idx="1"/>
            <p:extLst>
              <p:ext uri="{D42A27DB-BD31-4B8C-83A1-F6EECF244321}">
                <p14:modId xmlns:p14="http://schemas.microsoft.com/office/powerpoint/2010/main" val="355757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8173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2"/>
          <p:cNvSpPr txBox="1">
            <a:spLocks/>
          </p:cNvSpPr>
          <p:nvPr/>
        </p:nvSpPr>
        <p:spPr>
          <a:xfrm>
            <a:off x="526073" y="466578"/>
            <a:ext cx="11139854" cy="930447"/>
          </a:xfrm>
          <a:prstGeom prst="rect">
            <a:avLst/>
          </a:prstGeom>
        </p:spPr>
        <p:txBody>
          <a:bodyPr vert="horz" lIns="91440" tIns="45720" rIns="91440" bIns="45720" rtlCol="0" anchor="b">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400">
              <a:spcAft>
                <a:spcPts val="600"/>
              </a:spcAft>
            </a:pPr>
            <a:r>
              <a:rPr lang="en-US" sz="5400" b="1" kern="1200">
                <a:solidFill>
                  <a:srgbClr val="FFFFFF"/>
                </a:solidFill>
                <a:latin typeface="+mj-lt"/>
                <a:ea typeface="+mj-ea"/>
                <a:cs typeface="+mj-cs"/>
              </a:rPr>
              <a:t>Neural Networks</a:t>
            </a:r>
          </a:p>
        </p:txBody>
      </p:sp>
      <p:cxnSp>
        <p:nvCxnSpPr>
          <p:cNvPr id="18"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2782" y="2509911"/>
            <a:ext cx="10451336" cy="3997637"/>
          </a:xfrm>
          <a:prstGeom prst="rect">
            <a:avLst/>
          </a:prstGeom>
        </p:spPr>
      </p:pic>
    </p:spTree>
    <p:extLst>
      <p:ext uri="{BB962C8B-B14F-4D97-AF65-F5344CB8AC3E}">
        <p14:creationId xmlns:p14="http://schemas.microsoft.com/office/powerpoint/2010/main" val="2162021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0053" y="1336177"/>
            <a:ext cx="9174549" cy="512935"/>
          </a:xfrm>
          <a:prstGeom prst="rect">
            <a:avLst/>
          </a:prstGeom>
          <a:noFill/>
        </p:spPr>
        <p:txBody>
          <a:bodyPr wrap="square" rtlCol="0">
            <a:spAutoFit/>
          </a:bodyPr>
          <a:lstStyle/>
          <a:p>
            <a:r>
              <a:rPr lang="en-US" sz="2745" dirty="0">
                <a:latin typeface="+mj-lt"/>
              </a:rPr>
              <a:t>Perceptron: A weighted sum and a threshold function</a:t>
            </a:r>
            <a:endParaRPr lang="en-US" sz="2745" dirty="0"/>
          </a:p>
        </p:txBody>
      </p:sp>
      <p:grpSp>
        <p:nvGrpSpPr>
          <p:cNvPr id="4" name="Group 3"/>
          <p:cNvGrpSpPr/>
          <p:nvPr/>
        </p:nvGrpSpPr>
        <p:grpSpPr>
          <a:xfrm>
            <a:off x="2287911" y="2240511"/>
            <a:ext cx="2976738" cy="1569660"/>
            <a:chOff x="763370" y="1894494"/>
            <a:chExt cx="2977160" cy="1569882"/>
          </a:xfrm>
        </p:grpSpPr>
        <p:sp>
          <p:nvSpPr>
            <p:cNvPr id="5" name="TextBox 4"/>
            <p:cNvSpPr txBox="1"/>
            <p:nvPr/>
          </p:nvSpPr>
          <p:spPr>
            <a:xfrm>
              <a:off x="1297731" y="1894494"/>
              <a:ext cx="2424790" cy="1569882"/>
            </a:xfrm>
            <a:prstGeom prst="rect">
              <a:avLst/>
            </a:prstGeom>
            <a:noFill/>
          </p:spPr>
          <p:txBody>
            <a:bodyPr wrap="none" rtlCol="0">
              <a:spAutoFit/>
            </a:bodyPr>
            <a:lstStyle/>
            <a:p>
              <a:r>
                <a:rPr lang="en-US" sz="2400" dirty="0">
                  <a:latin typeface="+mj-lt"/>
                </a:rPr>
                <a:t>weight1 </a:t>
              </a:r>
              <a:r>
                <a:rPr lang="en-US" sz="2400" dirty="0">
                  <a:latin typeface="+mj-lt"/>
                  <a:ea typeface="Zapf Dingbats"/>
                  <a:cs typeface="Zapf Dingbats"/>
                  <a:sym typeface="Zapf Dingbats"/>
                </a:rPr>
                <a:t>✖</a:t>
              </a:r>
              <a:r>
                <a:rPr lang="en-US" sz="2400" dirty="0">
                  <a:latin typeface="+mj-lt"/>
                  <a:sym typeface="Zapf Dingbats"/>
                </a:rPr>
                <a:t> input1</a:t>
              </a:r>
            </a:p>
            <a:p>
              <a:r>
                <a:rPr lang="en-US" sz="2400" dirty="0">
                  <a:latin typeface="+mj-lt"/>
                  <a:sym typeface="Zapf Dingbats"/>
                </a:rPr>
                <a:t>weight2 </a:t>
              </a:r>
              <a:r>
                <a:rPr lang="en-US" sz="2400" dirty="0">
                  <a:latin typeface="+mj-lt"/>
                  <a:ea typeface="Zapf Dingbats"/>
                  <a:cs typeface="Zapf Dingbats"/>
                  <a:sym typeface="Zapf Dingbats"/>
                </a:rPr>
                <a:t>✖</a:t>
              </a:r>
              <a:r>
                <a:rPr lang="en-US" sz="2400" dirty="0">
                  <a:latin typeface="+mj-lt"/>
                  <a:sym typeface="Zapf Dingbats"/>
                </a:rPr>
                <a:t> input2</a:t>
              </a:r>
            </a:p>
            <a:p>
              <a:r>
                <a:rPr lang="en-US" sz="2400" dirty="0">
                  <a:latin typeface="+mj-lt"/>
                  <a:sym typeface="Zapf Dingbats"/>
                </a:rPr>
                <a:t>weight3 </a:t>
              </a:r>
              <a:r>
                <a:rPr lang="en-US" sz="2400" dirty="0">
                  <a:latin typeface="+mj-lt"/>
                  <a:ea typeface="Zapf Dingbats"/>
                  <a:cs typeface="Zapf Dingbats"/>
                  <a:sym typeface="Zapf Dingbats"/>
                </a:rPr>
                <a:t>✖ input3</a:t>
              </a:r>
            </a:p>
            <a:p>
              <a:r>
                <a:rPr lang="en-US" sz="2400" dirty="0">
                  <a:latin typeface="+mj-lt"/>
                </a:rPr>
                <a:t>sum</a:t>
              </a:r>
            </a:p>
          </p:txBody>
        </p:sp>
        <p:cxnSp>
          <p:nvCxnSpPr>
            <p:cNvPr id="6" name="Straight Connector 5"/>
            <p:cNvCxnSpPr/>
            <p:nvPr/>
          </p:nvCxnSpPr>
          <p:spPr>
            <a:xfrm>
              <a:off x="1249153" y="3081155"/>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63370" y="2470475"/>
              <a:ext cx="540610" cy="584858"/>
            </a:xfrm>
            <a:prstGeom prst="rect">
              <a:avLst/>
            </a:prstGeom>
            <a:noFill/>
          </p:spPr>
          <p:txBody>
            <a:bodyPr wrap="none" rtlCol="0">
              <a:spAutoFit/>
            </a:bodyPr>
            <a:lstStyle/>
            <a:p>
              <a:r>
                <a:rPr lang="en-US" sz="3200" dirty="0">
                  <a:latin typeface="+mj-lt"/>
                  <a:ea typeface="Zapf Dingbats"/>
                  <a:cs typeface="Zapf Dingbats"/>
                  <a:sym typeface="Zapf Dingbats"/>
                </a:rPr>
                <a:t>✚</a:t>
              </a:r>
              <a:endParaRPr lang="en-US" sz="3200" dirty="0">
                <a:latin typeface="+mj-lt"/>
              </a:endParaRPr>
            </a:p>
          </p:txBody>
        </p:sp>
      </p:grpSp>
      <p:sp>
        <p:nvSpPr>
          <p:cNvPr id="8" name="TextBox 7"/>
          <p:cNvSpPr txBox="1"/>
          <p:nvPr/>
        </p:nvSpPr>
        <p:spPr>
          <a:xfrm>
            <a:off x="6048727" y="2286394"/>
            <a:ext cx="3633046" cy="1200329"/>
          </a:xfrm>
          <a:prstGeom prst="rect">
            <a:avLst/>
          </a:prstGeom>
          <a:noFill/>
        </p:spPr>
        <p:txBody>
          <a:bodyPr wrap="none" rtlCol="0">
            <a:spAutoFit/>
          </a:bodyPr>
          <a:lstStyle/>
          <a:p>
            <a:r>
              <a:rPr lang="en-US" sz="2400" dirty="0">
                <a:latin typeface="+mj-lt"/>
              </a:rPr>
              <a:t>Perceptron:</a:t>
            </a:r>
          </a:p>
          <a:p>
            <a:r>
              <a:rPr lang="en-US" sz="2400" dirty="0">
                <a:latin typeface="+mj-lt"/>
              </a:rPr>
              <a:t>If sum &gt; threshold: output 1</a:t>
            </a:r>
          </a:p>
          <a:p>
            <a:r>
              <a:rPr lang="en-US" sz="2400" dirty="0">
                <a:latin typeface="+mj-lt"/>
              </a:rPr>
              <a:t>Else: output 0</a:t>
            </a:r>
          </a:p>
        </p:txBody>
      </p:sp>
      <p:sp>
        <p:nvSpPr>
          <p:cNvPr id="9" name="TextBox 8"/>
          <p:cNvSpPr txBox="1"/>
          <p:nvPr/>
        </p:nvSpPr>
        <p:spPr>
          <a:xfrm>
            <a:off x="899903" y="3981436"/>
            <a:ext cx="10090711" cy="514756"/>
          </a:xfrm>
          <a:prstGeom prst="rect">
            <a:avLst/>
          </a:prstGeom>
          <a:noFill/>
        </p:spPr>
        <p:txBody>
          <a:bodyPr wrap="none" rtlCol="0">
            <a:spAutoFit/>
          </a:bodyPr>
          <a:lstStyle/>
          <a:p>
            <a:r>
              <a:rPr lang="en-US" sz="2745" dirty="0">
                <a:latin typeface="+mj-lt"/>
              </a:rPr>
              <a:t>Example: The inputs can be your data. Question: Should I buy this car?</a:t>
            </a:r>
          </a:p>
        </p:txBody>
      </p:sp>
      <p:grpSp>
        <p:nvGrpSpPr>
          <p:cNvPr id="10" name="Group 9"/>
          <p:cNvGrpSpPr/>
          <p:nvPr/>
        </p:nvGrpSpPr>
        <p:grpSpPr>
          <a:xfrm>
            <a:off x="2287912" y="4676803"/>
            <a:ext cx="3623977" cy="1569660"/>
            <a:chOff x="770035" y="4676979"/>
            <a:chExt cx="3624491" cy="1569882"/>
          </a:xfrm>
        </p:grpSpPr>
        <p:sp>
          <p:nvSpPr>
            <p:cNvPr id="11" name="TextBox 10"/>
            <p:cNvSpPr txBox="1"/>
            <p:nvPr/>
          </p:nvSpPr>
          <p:spPr>
            <a:xfrm>
              <a:off x="1304396" y="4676979"/>
              <a:ext cx="3090130" cy="1569882"/>
            </a:xfrm>
            <a:prstGeom prst="rect">
              <a:avLst/>
            </a:prstGeom>
            <a:noFill/>
          </p:spPr>
          <p:txBody>
            <a:bodyPr wrap="none" rtlCol="0">
              <a:spAutoFit/>
            </a:bodyPr>
            <a:lstStyle/>
            <a:p>
              <a:r>
                <a:rPr lang="en-US" sz="2400" dirty="0">
                  <a:latin typeface="+mj-lt"/>
                </a:rPr>
                <a:t>0.2 </a:t>
              </a:r>
              <a:r>
                <a:rPr lang="en-US" sz="2400" dirty="0">
                  <a:latin typeface="+mj-lt"/>
                  <a:ea typeface="Zapf Dingbats"/>
                  <a:cs typeface="Zapf Dingbats"/>
                  <a:sym typeface="Zapf Dingbats"/>
                </a:rPr>
                <a:t>✖</a:t>
              </a:r>
              <a:r>
                <a:rPr lang="en-US" sz="2400" dirty="0">
                  <a:latin typeface="+mj-lt"/>
                  <a:sym typeface="Zapf Dingbats"/>
                </a:rPr>
                <a:t> gas mileage</a:t>
              </a:r>
            </a:p>
            <a:p>
              <a:r>
                <a:rPr lang="en-US" sz="2400" dirty="0">
                  <a:latin typeface="+mj-lt"/>
                  <a:sym typeface="Zapf Dingbats"/>
                </a:rPr>
                <a:t>0.3 </a:t>
              </a:r>
              <a:r>
                <a:rPr lang="en-US" sz="2400" dirty="0">
                  <a:latin typeface="+mj-lt"/>
                  <a:ea typeface="Zapf Dingbats"/>
                  <a:cs typeface="Zapf Dingbats"/>
                  <a:sym typeface="Zapf Dingbats"/>
                </a:rPr>
                <a:t>✖</a:t>
              </a:r>
              <a:r>
                <a:rPr lang="en-US" sz="2400" dirty="0">
                  <a:latin typeface="+mj-lt"/>
                  <a:sym typeface="Zapf Dingbats"/>
                </a:rPr>
                <a:t> horsepower</a:t>
              </a:r>
            </a:p>
            <a:p>
              <a:r>
                <a:rPr lang="en-US" sz="2400" dirty="0">
                  <a:latin typeface="+mj-lt"/>
                  <a:sym typeface="Zapf Dingbats"/>
                </a:rPr>
                <a:t>0.5 </a:t>
              </a:r>
              <a:r>
                <a:rPr lang="en-US" sz="2400" dirty="0">
                  <a:latin typeface="+mj-lt"/>
                  <a:ea typeface="Zapf Dingbats"/>
                  <a:cs typeface="Zapf Dingbats"/>
                  <a:sym typeface="Zapf Dingbats"/>
                </a:rPr>
                <a:t>✖ num cup holders</a:t>
              </a:r>
            </a:p>
            <a:p>
              <a:r>
                <a:rPr lang="en-US" sz="2400" dirty="0">
                  <a:latin typeface="+mj-lt"/>
                </a:rPr>
                <a:t>sum</a:t>
              </a:r>
            </a:p>
          </p:txBody>
        </p:sp>
        <p:cxnSp>
          <p:nvCxnSpPr>
            <p:cNvPr id="12" name="Straight Connector 11"/>
            <p:cNvCxnSpPr/>
            <p:nvPr/>
          </p:nvCxnSpPr>
          <p:spPr>
            <a:xfrm>
              <a:off x="1255818" y="5863640"/>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70035" y="5252960"/>
              <a:ext cx="546945" cy="594650"/>
            </a:xfrm>
            <a:prstGeom prst="rect">
              <a:avLst/>
            </a:prstGeom>
            <a:noFill/>
          </p:spPr>
          <p:txBody>
            <a:bodyPr wrap="none" rtlCol="0">
              <a:spAutoFit/>
            </a:bodyPr>
            <a:lstStyle/>
            <a:p>
              <a:r>
                <a:rPr lang="en-US" sz="3200" dirty="0">
                  <a:ea typeface="Zapf Dingbats"/>
                  <a:cs typeface="Zapf Dingbats"/>
                  <a:sym typeface="Zapf Dingbats"/>
                </a:rPr>
                <a:t>✚</a:t>
              </a:r>
              <a:endParaRPr lang="en-US" sz="3200" dirty="0"/>
            </a:p>
          </p:txBody>
        </p:sp>
      </p:grpSp>
      <p:sp>
        <p:nvSpPr>
          <p:cNvPr id="14" name="TextBox 13"/>
          <p:cNvSpPr txBox="1"/>
          <p:nvPr/>
        </p:nvSpPr>
        <p:spPr>
          <a:xfrm>
            <a:off x="6159057" y="4861443"/>
            <a:ext cx="3022302" cy="1200329"/>
          </a:xfrm>
          <a:prstGeom prst="rect">
            <a:avLst/>
          </a:prstGeom>
          <a:noFill/>
        </p:spPr>
        <p:txBody>
          <a:bodyPr wrap="none" rtlCol="0">
            <a:spAutoFit/>
          </a:bodyPr>
          <a:lstStyle/>
          <a:p>
            <a:r>
              <a:rPr lang="en-US" sz="2400" dirty="0">
                <a:latin typeface="+mj-lt"/>
              </a:rPr>
              <a:t>Perceptron:</a:t>
            </a:r>
          </a:p>
          <a:p>
            <a:r>
              <a:rPr lang="en-US" sz="2400" dirty="0">
                <a:latin typeface="+mj-lt"/>
              </a:rPr>
              <a:t>If sum &gt; threshold: buy</a:t>
            </a:r>
          </a:p>
          <a:p>
            <a:r>
              <a:rPr lang="en-US" sz="2400" dirty="0">
                <a:latin typeface="+mj-lt"/>
              </a:rPr>
              <a:t>Else: walk</a:t>
            </a:r>
          </a:p>
        </p:txBody>
      </p:sp>
      <p:sp>
        <p:nvSpPr>
          <p:cNvPr id="15"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a:solidFill>
                  <a:schemeClr val="tx1"/>
                </a:solidFill>
              </a:rPr>
              <a:t>Perceptron</a:t>
            </a:r>
          </a:p>
        </p:txBody>
      </p:sp>
    </p:spTree>
    <p:extLst>
      <p:ext uri="{BB962C8B-B14F-4D97-AF65-F5344CB8AC3E}">
        <p14:creationId xmlns:p14="http://schemas.microsoft.com/office/powerpoint/2010/main" val="81815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6219" y="1074105"/>
            <a:ext cx="10766919" cy="845624"/>
          </a:xfrm>
          <a:prstGeom prst="rect">
            <a:avLst/>
          </a:prstGeom>
          <a:noFill/>
        </p:spPr>
        <p:txBody>
          <a:bodyPr wrap="square" rtlCol="0">
            <a:spAutoFit/>
          </a:bodyPr>
          <a:lstStyle/>
          <a:p>
            <a:pPr marL="336145" indent="-336145">
              <a:buFont typeface="Arial" panose="020B0604020202020204" pitchFamily="34" charset="0"/>
              <a:buChar char="•"/>
            </a:pPr>
            <a:r>
              <a:rPr lang="en-US" sz="2400" dirty="0">
                <a:latin typeface="+mj-lt"/>
              </a:rPr>
              <a:t>Deep learning comes from chaining these functions together</a:t>
            </a:r>
          </a:p>
          <a:p>
            <a:pPr marL="336145" indent="-336145">
              <a:buFont typeface="Arial" panose="020B0604020202020204" pitchFamily="34" charset="0"/>
              <a:buChar char="•"/>
            </a:pPr>
            <a:r>
              <a:rPr lang="en-US" sz="2400" dirty="0">
                <a:latin typeface="+mj-lt"/>
              </a:rPr>
              <a:t>Chained together, they are called neurons</a:t>
            </a:r>
          </a:p>
        </p:txBody>
      </p:sp>
      <p:grpSp>
        <p:nvGrpSpPr>
          <p:cNvPr id="4" name="Group 3"/>
          <p:cNvGrpSpPr/>
          <p:nvPr/>
        </p:nvGrpSpPr>
        <p:grpSpPr>
          <a:xfrm>
            <a:off x="4519320" y="2399480"/>
            <a:ext cx="3104583" cy="2613317"/>
            <a:chOff x="2906070" y="2160506"/>
            <a:chExt cx="3258277" cy="3161841"/>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6209" y="2675831"/>
              <a:ext cx="2718000" cy="2131192"/>
            </a:xfrm>
            <a:prstGeom prst="rect">
              <a:avLst/>
            </a:prstGeom>
          </p:spPr>
        </p:pic>
        <p:sp>
          <p:nvSpPr>
            <p:cNvPr id="6" name="Oval 5"/>
            <p:cNvSpPr/>
            <p:nvPr/>
          </p:nvSpPr>
          <p:spPr>
            <a:xfrm>
              <a:off x="2906070" y="2160506"/>
              <a:ext cx="3258277" cy="3161841"/>
            </a:xfrm>
            <a:prstGeom prst="ellipse">
              <a:avLst/>
            </a:prstGeom>
            <a:noFill/>
            <a:ln w="25400">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7754844" y="4690142"/>
            <a:ext cx="1869743" cy="646331"/>
          </a:xfrm>
          <a:prstGeom prst="rect">
            <a:avLst/>
          </a:prstGeom>
          <a:noFill/>
        </p:spPr>
        <p:txBody>
          <a:bodyPr wrap="none" rtlCol="0">
            <a:spAutoFit/>
          </a:bodyPr>
          <a:lstStyle/>
          <a:p>
            <a:r>
              <a:rPr lang="en-US" dirty="0">
                <a:latin typeface="+mj-lt"/>
              </a:rPr>
              <a:t>weight3 </a:t>
            </a:r>
            <a:r>
              <a:rPr lang="en-US" dirty="0">
                <a:latin typeface="+mj-lt"/>
                <a:ea typeface="Zapf Dingbats"/>
                <a:cs typeface="Zapf Dingbats"/>
                <a:sym typeface="Zapf Dingbats"/>
              </a:rPr>
              <a:t>✖</a:t>
            </a:r>
            <a:r>
              <a:rPr lang="en-US" dirty="0">
                <a:latin typeface="+mj-lt"/>
                <a:sym typeface="Zapf Dingbats"/>
              </a:rPr>
              <a:t> input3</a:t>
            </a:r>
          </a:p>
          <a:p>
            <a:endParaRPr lang="en-US" dirty="0"/>
          </a:p>
        </p:txBody>
      </p:sp>
      <p:cxnSp>
        <p:nvCxnSpPr>
          <p:cNvPr id="8" name="Straight Connector 7"/>
          <p:cNvCxnSpPr>
            <a:cxnSpLocks/>
          </p:cNvCxnSpPr>
          <p:nvPr/>
        </p:nvCxnSpPr>
        <p:spPr>
          <a:xfrm flipH="1" flipV="1">
            <a:off x="7169248" y="4630085"/>
            <a:ext cx="2019623" cy="2045537"/>
          </a:xfrm>
          <a:prstGeom prst="line">
            <a:avLst/>
          </a:prstGeom>
          <a:ln w="25400">
            <a:solidFill>
              <a:srgbClr val="C84D5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a:xfrm flipH="1" flipV="1">
            <a:off x="6071612" y="5012797"/>
            <a:ext cx="76613" cy="1648587"/>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41243" y="5869966"/>
            <a:ext cx="1869743" cy="646331"/>
          </a:xfrm>
          <a:prstGeom prst="rect">
            <a:avLst/>
          </a:prstGeom>
          <a:noFill/>
        </p:spPr>
        <p:txBody>
          <a:bodyPr wrap="none" rtlCol="0">
            <a:spAutoFit/>
          </a:bodyPr>
          <a:lstStyle/>
          <a:p>
            <a:r>
              <a:rPr lang="en-US" dirty="0">
                <a:latin typeface="+mj-lt"/>
              </a:rPr>
              <a:t>weight2 </a:t>
            </a:r>
            <a:r>
              <a:rPr lang="en-US" dirty="0">
                <a:latin typeface="+mj-lt"/>
                <a:ea typeface="Zapf Dingbats"/>
                <a:cs typeface="Zapf Dingbats"/>
                <a:sym typeface="Zapf Dingbats"/>
              </a:rPr>
              <a:t>✖</a:t>
            </a:r>
            <a:r>
              <a:rPr lang="en-US" dirty="0">
                <a:latin typeface="+mj-lt"/>
                <a:sym typeface="Zapf Dingbats"/>
              </a:rPr>
              <a:t> input2</a:t>
            </a:r>
          </a:p>
          <a:p>
            <a:endParaRPr lang="en-US" dirty="0"/>
          </a:p>
        </p:txBody>
      </p:sp>
      <p:sp>
        <p:nvSpPr>
          <p:cNvPr id="11" name="TextBox 10"/>
          <p:cNvSpPr txBox="1"/>
          <p:nvPr/>
        </p:nvSpPr>
        <p:spPr>
          <a:xfrm>
            <a:off x="2641518" y="4850268"/>
            <a:ext cx="1869743" cy="369332"/>
          </a:xfrm>
          <a:prstGeom prst="rect">
            <a:avLst/>
          </a:prstGeom>
          <a:noFill/>
        </p:spPr>
        <p:txBody>
          <a:bodyPr wrap="none" rtlCol="0">
            <a:spAutoFit/>
          </a:bodyPr>
          <a:lstStyle/>
          <a:p>
            <a:r>
              <a:rPr lang="en-US" dirty="0">
                <a:latin typeface="+mj-lt"/>
              </a:rPr>
              <a:t>weight1 </a:t>
            </a:r>
            <a:r>
              <a:rPr lang="en-US" dirty="0">
                <a:latin typeface="+mj-lt"/>
                <a:ea typeface="Zapf Dingbats"/>
                <a:cs typeface="Zapf Dingbats"/>
                <a:sym typeface="Zapf Dingbats"/>
              </a:rPr>
              <a:t>✖</a:t>
            </a:r>
            <a:r>
              <a:rPr lang="en-US" dirty="0">
                <a:latin typeface="+mj-lt"/>
                <a:sym typeface="Zapf Dingbats"/>
              </a:rPr>
              <a:t> input1</a:t>
            </a:r>
          </a:p>
        </p:txBody>
      </p:sp>
      <p:cxnSp>
        <p:nvCxnSpPr>
          <p:cNvPr id="12" name="Straight Connector 11"/>
          <p:cNvCxnSpPr>
            <a:cxnSpLocks/>
          </p:cNvCxnSpPr>
          <p:nvPr/>
        </p:nvCxnSpPr>
        <p:spPr>
          <a:xfrm flipV="1">
            <a:off x="3274942" y="4630085"/>
            <a:ext cx="1699034" cy="2103881"/>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flipV="1">
            <a:off x="6071611" y="1994104"/>
            <a:ext cx="0" cy="405376"/>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sp>
        <p:nvSpPr>
          <p:cNvPr id="14" name="Title 2"/>
          <p:cNvSpPr txBox="1">
            <a:spLocks/>
          </p:cNvSpPr>
          <p:nvPr/>
        </p:nvSpPr>
        <p:spPr>
          <a:xfrm>
            <a:off x="659805" y="326625"/>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a:r>
              <a:rPr lang="en-US" sz="4313" b="1" dirty="0" err="1">
                <a:solidFill>
                  <a:schemeClr val="tx1"/>
                </a:solidFill>
              </a:rPr>
              <a:t>Perceptrons</a:t>
            </a:r>
            <a:r>
              <a:rPr lang="en-US" sz="4313" b="1" dirty="0">
                <a:solidFill>
                  <a:schemeClr val="tx1"/>
                </a:solidFill>
              </a:rPr>
              <a:t> Are Chained Together</a:t>
            </a:r>
          </a:p>
        </p:txBody>
      </p:sp>
    </p:spTree>
    <p:extLst>
      <p:ext uri="{BB962C8B-B14F-4D97-AF65-F5344CB8AC3E}">
        <p14:creationId xmlns:p14="http://schemas.microsoft.com/office/powerpoint/2010/main" val="2863035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041" y="1071899"/>
            <a:ext cx="7142737" cy="4282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4770"/>
            <a:ext cx="1552355" cy="51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802" y="48106"/>
            <a:ext cx="3047568" cy="202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Box 1"/>
          <p:cNvSpPr txBox="1">
            <a:spLocks noChangeArrowheads="1"/>
          </p:cNvSpPr>
          <p:nvPr/>
        </p:nvSpPr>
        <p:spPr bwMode="auto">
          <a:xfrm>
            <a:off x="3759532" y="1757601"/>
            <a:ext cx="683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W1 </a:t>
            </a:r>
          </a:p>
        </p:txBody>
      </p:sp>
      <p:sp>
        <p:nvSpPr>
          <p:cNvPr id="9222" name="TextBox 35"/>
          <p:cNvSpPr txBox="1">
            <a:spLocks noChangeArrowheads="1"/>
          </p:cNvSpPr>
          <p:nvPr/>
        </p:nvSpPr>
        <p:spPr bwMode="auto">
          <a:xfrm>
            <a:off x="3445252" y="2824250"/>
            <a:ext cx="6912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W2</a:t>
            </a:r>
            <a:r>
              <a:rPr lang="en-GB" altLang="en-US" sz="2400" dirty="0"/>
              <a:t> </a:t>
            </a:r>
          </a:p>
        </p:txBody>
      </p:sp>
      <p:sp>
        <p:nvSpPr>
          <p:cNvPr id="9223" name="TextBox 36"/>
          <p:cNvSpPr txBox="1">
            <a:spLocks noChangeArrowheads="1"/>
          </p:cNvSpPr>
          <p:nvPr/>
        </p:nvSpPr>
        <p:spPr bwMode="auto">
          <a:xfrm>
            <a:off x="3442077" y="3971850"/>
            <a:ext cx="6912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W3</a:t>
            </a:r>
            <a:r>
              <a:rPr lang="en-GB" altLang="en-US" sz="2400" dirty="0"/>
              <a:t> </a:t>
            </a:r>
          </a:p>
        </p:txBody>
      </p:sp>
      <p:sp>
        <p:nvSpPr>
          <p:cNvPr id="9224" name="TextBox 2"/>
          <p:cNvSpPr txBox="1">
            <a:spLocks noChangeArrowheads="1"/>
          </p:cNvSpPr>
          <p:nvPr/>
        </p:nvSpPr>
        <p:spPr bwMode="auto">
          <a:xfrm>
            <a:off x="5581723" y="2827426"/>
            <a:ext cx="102944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400" b="1" i="1" dirty="0"/>
              <a:t>f</a:t>
            </a:r>
            <a:r>
              <a:rPr lang="en-GB" altLang="en-US" sz="4400" b="1" dirty="0"/>
              <a:t>(</a:t>
            </a:r>
            <a:r>
              <a:rPr lang="en-GB" altLang="en-US" sz="4400" b="1" i="1" dirty="0"/>
              <a:t>x</a:t>
            </a:r>
            <a:r>
              <a:rPr lang="en-GB" altLang="en-US" sz="4400" b="1" dirty="0"/>
              <a:t>)</a:t>
            </a:r>
          </a:p>
        </p:txBody>
      </p:sp>
      <p:sp>
        <p:nvSpPr>
          <p:cNvPr id="9225" name="TextBox 39"/>
          <p:cNvSpPr txBox="1">
            <a:spLocks noChangeArrowheads="1"/>
          </p:cNvSpPr>
          <p:nvPr/>
        </p:nvSpPr>
        <p:spPr bwMode="auto">
          <a:xfrm>
            <a:off x="2013531" y="5124212"/>
            <a:ext cx="5725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1.4</a:t>
            </a:r>
          </a:p>
        </p:txBody>
      </p:sp>
      <p:sp>
        <p:nvSpPr>
          <p:cNvPr id="9226" name="TextBox 39"/>
          <p:cNvSpPr txBox="1">
            <a:spLocks noChangeArrowheads="1"/>
          </p:cNvSpPr>
          <p:nvPr/>
        </p:nvSpPr>
        <p:spPr bwMode="auto">
          <a:xfrm>
            <a:off x="2002419" y="2967104"/>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-2.5</a:t>
            </a:r>
          </a:p>
        </p:txBody>
      </p:sp>
      <p:sp>
        <p:nvSpPr>
          <p:cNvPr id="9227" name="TextBox 39"/>
          <p:cNvSpPr txBox="1">
            <a:spLocks noChangeArrowheads="1"/>
          </p:cNvSpPr>
          <p:nvPr/>
        </p:nvSpPr>
        <p:spPr bwMode="auto">
          <a:xfrm>
            <a:off x="2013531" y="841744"/>
            <a:ext cx="822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-0.06</a:t>
            </a:r>
          </a:p>
        </p:txBody>
      </p:sp>
    </p:spTree>
    <p:extLst>
      <p:ext uri="{BB962C8B-B14F-4D97-AF65-F5344CB8AC3E}">
        <p14:creationId xmlns:p14="http://schemas.microsoft.com/office/powerpoint/2010/main" val="2939798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041" y="1071899"/>
            <a:ext cx="7142737" cy="4282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4770"/>
            <a:ext cx="1552355" cy="51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802" y="48106"/>
            <a:ext cx="3047568" cy="202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1"/>
          <p:cNvSpPr txBox="1">
            <a:spLocks noChangeArrowheads="1"/>
          </p:cNvSpPr>
          <p:nvPr/>
        </p:nvSpPr>
        <p:spPr bwMode="auto">
          <a:xfrm>
            <a:off x="3759532" y="1757601"/>
            <a:ext cx="577321" cy="46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2.7</a:t>
            </a:r>
          </a:p>
        </p:txBody>
      </p:sp>
      <p:sp>
        <p:nvSpPr>
          <p:cNvPr id="10246" name="TextBox 35"/>
          <p:cNvSpPr txBox="1">
            <a:spLocks noChangeArrowheads="1"/>
          </p:cNvSpPr>
          <p:nvPr/>
        </p:nvSpPr>
        <p:spPr bwMode="auto">
          <a:xfrm>
            <a:off x="3445252" y="2824250"/>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-8.6</a:t>
            </a:r>
          </a:p>
        </p:txBody>
      </p:sp>
      <p:sp>
        <p:nvSpPr>
          <p:cNvPr id="10247" name="TextBox 36"/>
          <p:cNvSpPr txBox="1">
            <a:spLocks noChangeArrowheads="1"/>
          </p:cNvSpPr>
          <p:nvPr/>
        </p:nvSpPr>
        <p:spPr bwMode="auto">
          <a:xfrm>
            <a:off x="3442077" y="3971850"/>
            <a:ext cx="891464" cy="46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0.002</a:t>
            </a:r>
          </a:p>
        </p:txBody>
      </p:sp>
      <p:sp>
        <p:nvSpPr>
          <p:cNvPr id="10248" name="TextBox 2"/>
          <p:cNvSpPr txBox="1">
            <a:spLocks noChangeArrowheads="1"/>
          </p:cNvSpPr>
          <p:nvPr/>
        </p:nvSpPr>
        <p:spPr bwMode="auto">
          <a:xfrm>
            <a:off x="5581723" y="2827426"/>
            <a:ext cx="102944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400" b="1" i="1" dirty="0"/>
              <a:t>f</a:t>
            </a:r>
            <a:r>
              <a:rPr lang="en-GB" altLang="en-US" sz="4400" b="1" dirty="0"/>
              <a:t>(</a:t>
            </a:r>
            <a:r>
              <a:rPr lang="en-GB" altLang="en-US" sz="4400" b="1" i="1" dirty="0"/>
              <a:t>x</a:t>
            </a:r>
            <a:r>
              <a:rPr lang="en-GB" altLang="en-US" sz="4400" b="1" dirty="0"/>
              <a:t>)</a:t>
            </a:r>
          </a:p>
        </p:txBody>
      </p:sp>
      <p:sp>
        <p:nvSpPr>
          <p:cNvPr id="10249" name="TextBox 39"/>
          <p:cNvSpPr txBox="1">
            <a:spLocks noChangeArrowheads="1"/>
          </p:cNvSpPr>
          <p:nvPr/>
        </p:nvSpPr>
        <p:spPr bwMode="auto">
          <a:xfrm>
            <a:off x="2013531" y="5124212"/>
            <a:ext cx="5725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1.4</a:t>
            </a:r>
          </a:p>
        </p:txBody>
      </p:sp>
      <p:sp>
        <p:nvSpPr>
          <p:cNvPr id="10250" name="TextBox 39"/>
          <p:cNvSpPr txBox="1">
            <a:spLocks noChangeArrowheads="1"/>
          </p:cNvSpPr>
          <p:nvPr/>
        </p:nvSpPr>
        <p:spPr bwMode="auto">
          <a:xfrm>
            <a:off x="2002419" y="2967104"/>
            <a:ext cx="667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-2.5</a:t>
            </a:r>
          </a:p>
        </p:txBody>
      </p:sp>
      <p:sp>
        <p:nvSpPr>
          <p:cNvPr id="10251" name="TextBox 39"/>
          <p:cNvSpPr txBox="1">
            <a:spLocks noChangeArrowheads="1"/>
          </p:cNvSpPr>
          <p:nvPr/>
        </p:nvSpPr>
        <p:spPr bwMode="auto">
          <a:xfrm>
            <a:off x="2013531" y="841744"/>
            <a:ext cx="822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dirty="0">
                <a:latin typeface="Segoe UI Light" pitchFamily="34" charset="0"/>
                <a:cs typeface="Segoe UI Light" pitchFamily="34" charset="0"/>
              </a:rPr>
              <a:t>-0.06</a:t>
            </a:r>
          </a:p>
        </p:txBody>
      </p:sp>
      <p:sp>
        <p:nvSpPr>
          <p:cNvPr id="10252" name="TextBox 1"/>
          <p:cNvSpPr txBox="1">
            <a:spLocks noChangeArrowheads="1"/>
          </p:cNvSpPr>
          <p:nvPr/>
        </p:nvSpPr>
        <p:spPr bwMode="auto">
          <a:xfrm>
            <a:off x="4746818" y="4102006"/>
            <a:ext cx="5740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dirty="0">
                <a:latin typeface="Segoe UI Light" pitchFamily="34" charset="0"/>
                <a:cs typeface="Segoe UI Light" pitchFamily="34" charset="0"/>
              </a:rPr>
              <a:t>x =  -</a:t>
            </a:r>
            <a:r>
              <a:rPr lang="en-GB" altLang="en-US" sz="2400" dirty="0">
                <a:latin typeface="Segoe UI Light" pitchFamily="34" charset="0"/>
                <a:cs typeface="Segoe UI Light" pitchFamily="34" charset="0"/>
              </a:rPr>
              <a:t>0.06×2.7 + 2.5×8.6 + 1.4×0.002  = 21.34 </a:t>
            </a:r>
            <a:endParaRPr lang="en-GB" altLang="en-US" sz="2400" i="1" dirty="0">
              <a:latin typeface="Segoe UI Light" pitchFamily="34" charset="0"/>
              <a:cs typeface="Segoe UI Light" pitchFamily="34" charset="0"/>
            </a:endParaRPr>
          </a:p>
        </p:txBody>
      </p:sp>
    </p:spTree>
    <p:extLst>
      <p:ext uri="{BB962C8B-B14F-4D97-AF65-F5344CB8AC3E}">
        <p14:creationId xmlns:p14="http://schemas.microsoft.com/office/powerpoint/2010/main" val="284543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1"/>
          <p:cNvSpPr txBox="1">
            <a:spLocks noChangeArrowheads="1"/>
          </p:cNvSpPr>
          <p:nvPr/>
        </p:nvSpPr>
        <p:spPr bwMode="auto">
          <a:xfrm>
            <a:off x="546351" y="433545"/>
            <a:ext cx="11139854" cy="93044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lnSpc>
                <a:spcPct val="90000"/>
              </a:lnSpc>
              <a:spcBef>
                <a:spcPct val="0"/>
              </a:spcBef>
              <a:spcAft>
                <a:spcPts val="600"/>
              </a:spcAft>
              <a:buNone/>
            </a:pPr>
            <a:r>
              <a:rPr lang="en-US" altLang="en-US" sz="5400" i="1" dirty="0">
                <a:solidFill>
                  <a:srgbClr val="FFFFFF"/>
                </a:solidFill>
                <a:latin typeface="+mj-lt"/>
                <a:ea typeface="+mj-ea"/>
                <a:cs typeface="+mj-cs"/>
              </a:rPr>
              <a:t>Example: Binary Classification</a:t>
            </a: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864"/>
          <a:stretch/>
        </p:blipFill>
        <p:spPr bwMode="auto">
          <a:xfrm>
            <a:off x="579374" y="2426818"/>
            <a:ext cx="4960302" cy="399763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5" name="Straight Connector 7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5073" y="2698386"/>
            <a:ext cx="5455917" cy="3454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0967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TotalTime>
  <Words>1596</Words>
  <Application>Microsoft Macintosh PowerPoint</Application>
  <PresentationFormat>Widescreen</PresentationFormat>
  <Paragraphs>262</Paragraphs>
  <Slides>36</Slides>
  <Notes>10</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Cambria Math</vt:lpstr>
      <vt:lpstr>Segoe UI Light</vt:lpstr>
      <vt:lpstr>Times New Roman</vt:lpstr>
      <vt:lpstr>Office Theme</vt:lpstr>
      <vt:lpstr>Introduction to Neural Networks</vt:lpstr>
      <vt:lpstr>Pretensions to Thinking</vt:lpstr>
      <vt:lpstr>Still just pretending?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Representation</vt:lpstr>
      <vt:lpstr>Choice of Activation</vt:lpstr>
      <vt:lpstr>PowerPoint Presentation</vt:lpstr>
      <vt:lpstr>Rectified Linear Unit (ReLU)</vt:lpstr>
      <vt:lpstr>PowerPoint Presentation</vt:lpstr>
      <vt:lpstr>PowerPoint Presentation</vt:lpstr>
      <vt:lpstr>PowerPoint Presentation</vt:lpstr>
      <vt:lpstr>Learning</vt:lpstr>
      <vt:lpstr>Cost</vt:lpstr>
      <vt:lpstr>Common Cost Functions</vt:lpstr>
      <vt:lpstr>Optimization</vt:lpstr>
      <vt:lpstr>PowerPoint Presentation</vt:lpstr>
      <vt:lpstr>SGD in practice</vt:lpstr>
      <vt:lpstr>SGD for Humans</vt:lpstr>
      <vt:lpstr>Back-Propagation</vt:lpstr>
      <vt:lpstr>Example with MSE</vt:lpstr>
      <vt:lpstr>Propagation on a Graph</vt:lpstr>
      <vt:lpstr>Computational Graphs</vt:lpstr>
      <vt:lpstr>Regularization</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Neural Networks</dc:title>
  <dc:creator>Giovanni Marchetti</dc:creator>
  <cp:lastModifiedBy>Giovanni Marchetti</cp:lastModifiedBy>
  <cp:revision>1</cp:revision>
  <dcterms:created xsi:type="dcterms:W3CDTF">2019-02-17T20:33:42Z</dcterms:created>
  <dcterms:modified xsi:type="dcterms:W3CDTF">2019-02-17T21:42:04Z</dcterms:modified>
</cp:coreProperties>
</file>